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6" r:id="rId5"/>
    <p:sldId id="259" r:id="rId6"/>
    <p:sldId id="267" r:id="rId7"/>
    <p:sldId id="263" r:id="rId8"/>
    <p:sldId id="262" r:id="rId9"/>
    <p:sldId id="257" r:id="rId10"/>
    <p:sldId id="261" r:id="rId11"/>
    <p:sldId id="260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reilledekoning:Documents:Education%20International:Teachers'%20Recruitment%20&amp;%20Retention:Questionnaire:responses:20120229_respons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reilledekoning:Documents:Education%20International:Teachers'%20Recruitment%20&amp;%20Retention:Questionnaire:responses:20120229_respons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style val="18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Figure 3.5: No.</a:t>
            </a:r>
            <a:r>
              <a:rPr lang="en-US" sz="1600" baseline="0"/>
              <a:t> countries difficulty attracting teachers</a:t>
            </a:r>
            <a:endParaRPr lang="en-US" sz="160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'4.18 attract teachers difficult'!$C$53</c:f>
              <c:strCache>
                <c:ptCount val="1"/>
                <c:pt idx="0">
                  <c:v>Missing</c:v>
                </c:pt>
              </c:strCache>
            </c:strRef>
          </c:tx>
          <c:cat>
            <c:strRef>
              <c:f>'4.18 attract teachers difficult'!$D$52:$G$52</c:f>
              <c:strCache>
                <c:ptCount val="4"/>
                <c:pt idx="0">
                  <c:v>Upper secondary</c:v>
                </c:pt>
                <c:pt idx="1">
                  <c:v>Lower-secondary</c:v>
                </c:pt>
                <c:pt idx="2">
                  <c:v>Primary</c:v>
                </c:pt>
                <c:pt idx="3">
                  <c:v>Pre-primary</c:v>
                </c:pt>
              </c:strCache>
            </c:strRef>
          </c:cat>
          <c:val>
            <c:numRef>
              <c:f>'4.18 attract teachers difficult'!$D$53:$G$53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'4.18 attract teachers difficult'!$C$54</c:f>
              <c:strCache>
                <c:ptCount val="1"/>
                <c:pt idx="0">
                  <c:v>No </c:v>
                </c:pt>
              </c:strCache>
            </c:strRef>
          </c:tx>
          <c:cat>
            <c:strRef>
              <c:f>'4.18 attract teachers difficult'!$D$52:$G$52</c:f>
              <c:strCache>
                <c:ptCount val="4"/>
                <c:pt idx="0">
                  <c:v>Upper secondary</c:v>
                </c:pt>
                <c:pt idx="1">
                  <c:v>Lower-secondary</c:v>
                </c:pt>
                <c:pt idx="2">
                  <c:v>Primary</c:v>
                </c:pt>
                <c:pt idx="3">
                  <c:v>Pre-primary</c:v>
                </c:pt>
              </c:strCache>
            </c:strRef>
          </c:cat>
          <c:val>
            <c:numRef>
              <c:f>'4.18 attract teachers difficult'!$D$54:$G$54</c:f>
              <c:numCache>
                <c:formatCode>General</c:formatCode>
                <c:ptCount val="4"/>
                <c:pt idx="0">
                  <c:v>11</c:v>
                </c:pt>
                <c:pt idx="1">
                  <c:v>11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'4.18 attract teachers difficult'!$C$55</c:f>
              <c:strCache>
                <c:ptCount val="1"/>
                <c:pt idx="0">
                  <c:v>Both male and female </c:v>
                </c:pt>
              </c:strCache>
            </c:strRef>
          </c:tx>
          <c:cat>
            <c:strRef>
              <c:f>'4.18 attract teachers difficult'!$D$52:$G$52</c:f>
              <c:strCache>
                <c:ptCount val="4"/>
                <c:pt idx="0">
                  <c:v>Upper secondary</c:v>
                </c:pt>
                <c:pt idx="1">
                  <c:v>Lower-secondary</c:v>
                </c:pt>
                <c:pt idx="2">
                  <c:v>Primary</c:v>
                </c:pt>
                <c:pt idx="3">
                  <c:v>Pre-primary</c:v>
                </c:pt>
              </c:strCache>
            </c:strRef>
          </c:cat>
          <c:val>
            <c:numRef>
              <c:f>'4.18 attract teachers difficult'!$D$55:$G$55</c:f>
              <c:numCache>
                <c:formatCode>General</c:formatCode>
                <c:ptCount val="4"/>
                <c:pt idx="0">
                  <c:v>10</c:v>
                </c:pt>
                <c:pt idx="1">
                  <c:v>7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'4.18 attract teachers difficult'!$C$56</c:f>
              <c:strCache>
                <c:ptCount val="1"/>
                <c:pt idx="0">
                  <c:v>Male teachers</c:v>
                </c:pt>
              </c:strCache>
            </c:strRef>
          </c:tx>
          <c:cat>
            <c:strRef>
              <c:f>'4.18 attract teachers difficult'!$D$52:$G$52</c:f>
              <c:strCache>
                <c:ptCount val="4"/>
                <c:pt idx="0">
                  <c:v>Upper secondary</c:v>
                </c:pt>
                <c:pt idx="1">
                  <c:v>Lower-secondary</c:v>
                </c:pt>
                <c:pt idx="2">
                  <c:v>Primary</c:v>
                </c:pt>
                <c:pt idx="3">
                  <c:v>Pre-primary</c:v>
                </c:pt>
              </c:strCache>
            </c:strRef>
          </c:cat>
          <c:val>
            <c:numRef>
              <c:f>'4.18 attract teachers difficult'!$D$56:$G$56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</c:ser>
        <c:axId val="66110592"/>
        <c:axId val="66123264"/>
      </c:barChart>
      <c:catAx>
        <c:axId val="6611059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da-DK"/>
          </a:p>
        </c:txPr>
        <c:crossAx val="66123264"/>
        <c:crosses val="autoZero"/>
        <c:auto val="1"/>
        <c:lblAlgn val="ctr"/>
        <c:lblOffset val="100"/>
      </c:catAx>
      <c:valAx>
        <c:axId val="6612326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611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546247691260707"/>
          <c:y val="0.33136572260975267"/>
          <c:w val="0.20219184407504601"/>
          <c:h val="0.33390109463996948"/>
        </c:manualLayout>
      </c:layout>
      <c:txPr>
        <a:bodyPr/>
        <a:lstStyle/>
        <a:p>
          <a:pPr>
            <a:defRPr sz="1200"/>
          </a:pPr>
          <a:endParaRPr lang="da-DK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style val="18"/>
  <c:chart>
    <c:plotArea>
      <c:layout/>
      <c:barChart>
        <c:barDir val="col"/>
        <c:grouping val="stacked"/>
        <c:ser>
          <c:idx val="0"/>
          <c:order val="0"/>
          <c:tx>
            <c:strRef>
              <c:f>'5.30 factors retention'!$B$36</c:f>
              <c:strCache>
                <c:ptCount val="1"/>
                <c:pt idx="0">
                  <c:v>Not important at all</c:v>
                </c:pt>
              </c:strCache>
            </c:strRef>
          </c:tx>
          <c:cat>
            <c:strRef>
              <c:f>'5.30 factors retention'!$C$35:$T$35</c:f>
              <c:strCache>
                <c:ptCount val="18"/>
                <c:pt idx="0">
                  <c:v>Praxis shock</c:v>
                </c:pt>
                <c:pt idx="1">
                  <c:v>Relations with headmasters</c:v>
                </c:pt>
                <c:pt idx="2">
                  <c:v>Relations with parents</c:v>
                </c:pt>
                <c:pt idx="3">
                  <c:v>Relations with pupils</c:v>
                </c:pt>
                <c:pt idx="4">
                  <c:v>Relations with colleagues</c:v>
                </c:pt>
                <c:pt idx="5">
                  <c:v>Difficulties relating work/life balance</c:v>
                </c:pt>
                <c:pt idx="6">
                  <c:v>Lack of job security</c:v>
                </c:pt>
                <c:pt idx="7">
                  <c:v>Lack of career opportunities</c:v>
                </c:pt>
                <c:pt idx="8">
                  <c:v>Lack of access to Continuous Professional Development</c:v>
                </c:pt>
                <c:pt idx="9">
                  <c:v>Salary</c:v>
                </c:pt>
                <c:pt idx="10">
                  <c:v>Non-salary Benefits</c:v>
                </c:pt>
                <c:pt idx="11">
                  <c:v>Job satisfaction</c:v>
                </c:pt>
                <c:pt idx="12">
                  <c:v>Stress</c:v>
                </c:pt>
                <c:pt idx="13">
                  <c:v>Amount of pedagogical support</c:v>
                </c:pt>
                <c:pt idx="14">
                  <c:v>School characteristics</c:v>
                </c:pt>
                <c:pt idx="15">
                  <c:v>Performance evaluation practices</c:v>
                </c:pt>
                <c:pt idx="16">
                  <c:v>Lack of teachers' autonomy</c:v>
                </c:pt>
                <c:pt idx="17">
                  <c:v>3rd party violence</c:v>
                </c:pt>
              </c:strCache>
            </c:strRef>
          </c:cat>
          <c:val>
            <c:numRef>
              <c:f>'5.30 factors retention'!$C$36:$T$36</c:f>
              <c:numCache>
                <c:formatCode>General</c:formatCode>
                <c:ptCount val="18"/>
                <c:pt idx="0">
                  <c:v>9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15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5</c:v>
                </c:pt>
                <c:pt idx="11">
                  <c:v>0</c:v>
                </c:pt>
                <c:pt idx="12">
                  <c:v>0</c:v>
                </c:pt>
                <c:pt idx="13">
                  <c:v>3</c:v>
                </c:pt>
                <c:pt idx="14">
                  <c:v>5</c:v>
                </c:pt>
                <c:pt idx="15">
                  <c:v>3</c:v>
                </c:pt>
                <c:pt idx="16">
                  <c:v>6</c:v>
                </c:pt>
                <c:pt idx="17">
                  <c:v>2</c:v>
                </c:pt>
              </c:numCache>
            </c:numRef>
          </c:val>
        </c:ser>
        <c:ser>
          <c:idx val="1"/>
          <c:order val="1"/>
          <c:tx>
            <c:strRef>
              <c:f>'5.30 factors retention'!$B$37</c:f>
              <c:strCache>
                <c:ptCount val="1"/>
                <c:pt idx="0">
                  <c:v>somewhat important</c:v>
                </c:pt>
              </c:strCache>
            </c:strRef>
          </c:tx>
          <c:cat>
            <c:strRef>
              <c:f>'5.30 factors retention'!$C$35:$T$35</c:f>
              <c:strCache>
                <c:ptCount val="18"/>
                <c:pt idx="0">
                  <c:v>Praxis shock</c:v>
                </c:pt>
                <c:pt idx="1">
                  <c:v>Relations with headmasters</c:v>
                </c:pt>
                <c:pt idx="2">
                  <c:v>Relations with parents</c:v>
                </c:pt>
                <c:pt idx="3">
                  <c:v>Relations with pupils</c:v>
                </c:pt>
                <c:pt idx="4">
                  <c:v>Relations with colleagues</c:v>
                </c:pt>
                <c:pt idx="5">
                  <c:v>Difficulties relating work/life balance</c:v>
                </c:pt>
                <c:pt idx="6">
                  <c:v>Lack of job security</c:v>
                </c:pt>
                <c:pt idx="7">
                  <c:v>Lack of career opportunities</c:v>
                </c:pt>
                <c:pt idx="8">
                  <c:v>Lack of access to Continuous Professional Development</c:v>
                </c:pt>
                <c:pt idx="9">
                  <c:v>Salary</c:v>
                </c:pt>
                <c:pt idx="10">
                  <c:v>Non-salary Benefits</c:v>
                </c:pt>
                <c:pt idx="11">
                  <c:v>Job satisfaction</c:v>
                </c:pt>
                <c:pt idx="12">
                  <c:v>Stress</c:v>
                </c:pt>
                <c:pt idx="13">
                  <c:v>Amount of pedagogical support</c:v>
                </c:pt>
                <c:pt idx="14">
                  <c:v>School characteristics</c:v>
                </c:pt>
                <c:pt idx="15">
                  <c:v>Performance evaluation practices</c:v>
                </c:pt>
                <c:pt idx="16">
                  <c:v>Lack of teachers' autonomy</c:v>
                </c:pt>
                <c:pt idx="17">
                  <c:v>3rd party violence</c:v>
                </c:pt>
              </c:strCache>
            </c:strRef>
          </c:cat>
          <c:val>
            <c:numRef>
              <c:f>'5.30 factors retention'!$C$37:$T$37</c:f>
              <c:numCache>
                <c:formatCode>General</c:formatCode>
                <c:ptCount val="18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  <c:pt idx="8">
                  <c:v>7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2</c:v>
                </c:pt>
                <c:pt idx="13">
                  <c:v>7</c:v>
                </c:pt>
                <c:pt idx="14">
                  <c:v>6</c:v>
                </c:pt>
                <c:pt idx="15">
                  <c:v>7</c:v>
                </c:pt>
                <c:pt idx="16">
                  <c:v>7</c:v>
                </c:pt>
                <c:pt idx="17">
                  <c:v>8</c:v>
                </c:pt>
              </c:numCache>
            </c:numRef>
          </c:val>
        </c:ser>
        <c:ser>
          <c:idx val="2"/>
          <c:order val="2"/>
          <c:tx>
            <c:strRef>
              <c:f>'5.30 factors retention'!$B$38</c:f>
              <c:strCache>
                <c:ptCount val="1"/>
                <c:pt idx="0">
                  <c:v>neither important/unimportant</c:v>
                </c:pt>
              </c:strCache>
            </c:strRef>
          </c:tx>
          <c:cat>
            <c:strRef>
              <c:f>'5.30 factors retention'!$C$35:$T$35</c:f>
              <c:strCache>
                <c:ptCount val="18"/>
                <c:pt idx="0">
                  <c:v>Praxis shock</c:v>
                </c:pt>
                <c:pt idx="1">
                  <c:v>Relations with headmasters</c:v>
                </c:pt>
                <c:pt idx="2">
                  <c:v>Relations with parents</c:v>
                </c:pt>
                <c:pt idx="3">
                  <c:v>Relations with pupils</c:v>
                </c:pt>
                <c:pt idx="4">
                  <c:v>Relations with colleagues</c:v>
                </c:pt>
                <c:pt idx="5">
                  <c:v>Difficulties relating work/life balance</c:v>
                </c:pt>
                <c:pt idx="6">
                  <c:v>Lack of job security</c:v>
                </c:pt>
                <c:pt idx="7">
                  <c:v>Lack of career opportunities</c:v>
                </c:pt>
                <c:pt idx="8">
                  <c:v>Lack of access to Continuous Professional Development</c:v>
                </c:pt>
                <c:pt idx="9">
                  <c:v>Salary</c:v>
                </c:pt>
                <c:pt idx="10">
                  <c:v>Non-salary Benefits</c:v>
                </c:pt>
                <c:pt idx="11">
                  <c:v>Job satisfaction</c:v>
                </c:pt>
                <c:pt idx="12">
                  <c:v>Stress</c:v>
                </c:pt>
                <c:pt idx="13">
                  <c:v>Amount of pedagogical support</c:v>
                </c:pt>
                <c:pt idx="14">
                  <c:v>School characteristics</c:v>
                </c:pt>
                <c:pt idx="15">
                  <c:v>Performance evaluation practices</c:v>
                </c:pt>
                <c:pt idx="16">
                  <c:v>Lack of teachers' autonomy</c:v>
                </c:pt>
                <c:pt idx="17">
                  <c:v>3rd party violence</c:v>
                </c:pt>
              </c:strCache>
            </c:strRef>
          </c:cat>
          <c:val>
            <c:numRef>
              <c:f>'5.30 factors retention'!$C$38:$T$38</c:f>
              <c:numCache>
                <c:formatCode>General</c:formatCode>
                <c:ptCount val="18"/>
                <c:pt idx="0">
                  <c:v>3</c:v>
                </c:pt>
                <c:pt idx="1">
                  <c:v>9</c:v>
                </c:pt>
                <c:pt idx="2">
                  <c:v>12</c:v>
                </c:pt>
                <c:pt idx="3">
                  <c:v>8</c:v>
                </c:pt>
                <c:pt idx="4">
                  <c:v>12</c:v>
                </c:pt>
                <c:pt idx="5">
                  <c:v>3</c:v>
                </c:pt>
                <c:pt idx="6">
                  <c:v>3</c:v>
                </c:pt>
                <c:pt idx="7">
                  <c:v>7</c:v>
                </c:pt>
                <c:pt idx="8">
                  <c:v>10</c:v>
                </c:pt>
                <c:pt idx="9">
                  <c:v>3</c:v>
                </c:pt>
                <c:pt idx="10">
                  <c:v>7</c:v>
                </c:pt>
                <c:pt idx="11">
                  <c:v>8</c:v>
                </c:pt>
                <c:pt idx="12">
                  <c:v>4</c:v>
                </c:pt>
                <c:pt idx="13">
                  <c:v>6</c:v>
                </c:pt>
                <c:pt idx="14">
                  <c:v>9</c:v>
                </c:pt>
                <c:pt idx="15">
                  <c:v>7</c:v>
                </c:pt>
                <c:pt idx="16">
                  <c:v>10</c:v>
                </c:pt>
                <c:pt idx="17">
                  <c:v>9</c:v>
                </c:pt>
              </c:numCache>
            </c:numRef>
          </c:val>
        </c:ser>
        <c:ser>
          <c:idx val="3"/>
          <c:order val="3"/>
          <c:tx>
            <c:strRef>
              <c:f>'5.30 factors retention'!$B$39</c:f>
              <c:strCache>
                <c:ptCount val="1"/>
                <c:pt idx="0">
                  <c:v>important</c:v>
                </c:pt>
              </c:strCache>
            </c:strRef>
          </c:tx>
          <c:cat>
            <c:strRef>
              <c:f>'5.30 factors retention'!$C$35:$T$35</c:f>
              <c:strCache>
                <c:ptCount val="18"/>
                <c:pt idx="0">
                  <c:v>Praxis shock</c:v>
                </c:pt>
                <c:pt idx="1">
                  <c:v>Relations with headmasters</c:v>
                </c:pt>
                <c:pt idx="2">
                  <c:v>Relations with parents</c:v>
                </c:pt>
                <c:pt idx="3">
                  <c:v>Relations with pupils</c:v>
                </c:pt>
                <c:pt idx="4">
                  <c:v>Relations with colleagues</c:v>
                </c:pt>
                <c:pt idx="5">
                  <c:v>Difficulties relating work/life balance</c:v>
                </c:pt>
                <c:pt idx="6">
                  <c:v>Lack of job security</c:v>
                </c:pt>
                <c:pt idx="7">
                  <c:v>Lack of career opportunities</c:v>
                </c:pt>
                <c:pt idx="8">
                  <c:v>Lack of access to Continuous Professional Development</c:v>
                </c:pt>
                <c:pt idx="9">
                  <c:v>Salary</c:v>
                </c:pt>
                <c:pt idx="10">
                  <c:v>Non-salary Benefits</c:v>
                </c:pt>
                <c:pt idx="11">
                  <c:v>Job satisfaction</c:v>
                </c:pt>
                <c:pt idx="12">
                  <c:v>Stress</c:v>
                </c:pt>
                <c:pt idx="13">
                  <c:v>Amount of pedagogical support</c:v>
                </c:pt>
                <c:pt idx="14">
                  <c:v>School characteristics</c:v>
                </c:pt>
                <c:pt idx="15">
                  <c:v>Performance evaluation practices</c:v>
                </c:pt>
                <c:pt idx="16">
                  <c:v>Lack of teachers' autonomy</c:v>
                </c:pt>
                <c:pt idx="17">
                  <c:v>3rd party violence</c:v>
                </c:pt>
              </c:strCache>
            </c:strRef>
          </c:cat>
          <c:val>
            <c:numRef>
              <c:f>'5.30 factors retention'!$C$39:$T$39</c:f>
              <c:numCache>
                <c:formatCode>General</c:formatCode>
                <c:ptCount val="18"/>
                <c:pt idx="0">
                  <c:v>9</c:v>
                </c:pt>
                <c:pt idx="1">
                  <c:v>11</c:v>
                </c:pt>
                <c:pt idx="2">
                  <c:v>9</c:v>
                </c:pt>
                <c:pt idx="3">
                  <c:v>12</c:v>
                </c:pt>
                <c:pt idx="4">
                  <c:v>6</c:v>
                </c:pt>
                <c:pt idx="5">
                  <c:v>11</c:v>
                </c:pt>
                <c:pt idx="6">
                  <c:v>2</c:v>
                </c:pt>
                <c:pt idx="7">
                  <c:v>9</c:v>
                </c:pt>
                <c:pt idx="8">
                  <c:v>7</c:v>
                </c:pt>
                <c:pt idx="9">
                  <c:v>5</c:v>
                </c:pt>
                <c:pt idx="10">
                  <c:v>9</c:v>
                </c:pt>
                <c:pt idx="11">
                  <c:v>10</c:v>
                </c:pt>
                <c:pt idx="12">
                  <c:v>13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4</c:v>
                </c:pt>
                <c:pt idx="17">
                  <c:v>9</c:v>
                </c:pt>
              </c:numCache>
            </c:numRef>
          </c:val>
        </c:ser>
        <c:ser>
          <c:idx val="4"/>
          <c:order val="4"/>
          <c:tx>
            <c:strRef>
              <c:f>'5.30 factors retention'!$B$40</c:f>
              <c:strCache>
                <c:ptCount val="1"/>
                <c:pt idx="0">
                  <c:v>very important</c:v>
                </c:pt>
              </c:strCache>
            </c:strRef>
          </c:tx>
          <c:cat>
            <c:strRef>
              <c:f>'5.30 factors retention'!$C$35:$T$35</c:f>
              <c:strCache>
                <c:ptCount val="18"/>
                <c:pt idx="0">
                  <c:v>Praxis shock</c:v>
                </c:pt>
                <c:pt idx="1">
                  <c:v>Relations with headmasters</c:v>
                </c:pt>
                <c:pt idx="2">
                  <c:v>Relations with parents</c:v>
                </c:pt>
                <c:pt idx="3">
                  <c:v>Relations with pupils</c:v>
                </c:pt>
                <c:pt idx="4">
                  <c:v>Relations with colleagues</c:v>
                </c:pt>
                <c:pt idx="5">
                  <c:v>Difficulties relating work/life balance</c:v>
                </c:pt>
                <c:pt idx="6">
                  <c:v>Lack of job security</c:v>
                </c:pt>
                <c:pt idx="7">
                  <c:v>Lack of career opportunities</c:v>
                </c:pt>
                <c:pt idx="8">
                  <c:v>Lack of access to Continuous Professional Development</c:v>
                </c:pt>
                <c:pt idx="9">
                  <c:v>Salary</c:v>
                </c:pt>
                <c:pt idx="10">
                  <c:v>Non-salary Benefits</c:v>
                </c:pt>
                <c:pt idx="11">
                  <c:v>Job satisfaction</c:v>
                </c:pt>
                <c:pt idx="12">
                  <c:v>Stress</c:v>
                </c:pt>
                <c:pt idx="13">
                  <c:v>Amount of pedagogical support</c:v>
                </c:pt>
                <c:pt idx="14">
                  <c:v>School characteristics</c:v>
                </c:pt>
                <c:pt idx="15">
                  <c:v>Performance evaluation practices</c:v>
                </c:pt>
                <c:pt idx="16">
                  <c:v>Lack of teachers' autonomy</c:v>
                </c:pt>
                <c:pt idx="17">
                  <c:v>3rd party violence</c:v>
                </c:pt>
              </c:strCache>
            </c:strRef>
          </c:cat>
          <c:val>
            <c:numRef>
              <c:f>'5.30 factors retention'!$C$40:$T$40</c:f>
              <c:numCache>
                <c:formatCode>General</c:formatCode>
                <c:ptCount val="1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0</c:v>
                </c:pt>
                <c:pt idx="9">
                  <c:v>16</c:v>
                </c:pt>
                <c:pt idx="10">
                  <c:v>2</c:v>
                </c:pt>
                <c:pt idx="11">
                  <c:v>9</c:v>
                </c:pt>
                <c:pt idx="12">
                  <c:v>10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</c:ser>
        <c:overlap val="100"/>
        <c:axId val="75009408"/>
        <c:axId val="86983808"/>
      </c:barChart>
      <c:catAx>
        <c:axId val="75009408"/>
        <c:scaling>
          <c:orientation val="minMax"/>
        </c:scaling>
        <c:axPos val="b"/>
        <c:tickLblPos val="nextTo"/>
        <c:crossAx val="86983808"/>
        <c:crosses val="autoZero"/>
        <c:auto val="1"/>
        <c:lblAlgn val="ctr"/>
        <c:lblOffset val="100"/>
      </c:catAx>
      <c:valAx>
        <c:axId val="86983808"/>
        <c:scaling>
          <c:orientation val="minMax"/>
        </c:scaling>
        <c:axPos val="l"/>
        <c:majorGridlines/>
        <c:numFmt formatCode="General" sourceLinked="1"/>
        <c:tickLblPos val="nextTo"/>
        <c:crossAx val="7500940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2809F7-C374-4F9A-A256-35378ACC52E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DB9FE5D-C043-4D33-9190-6B0D2A2AC2DC}">
      <dgm:prSet phldrT="[Tekst]" custT="1"/>
      <dgm:spPr/>
      <dgm:t>
        <a:bodyPr/>
        <a:lstStyle/>
        <a:p>
          <a:r>
            <a:rPr lang="en-GB" sz="2400" b="1" dirty="0" smtClean="0"/>
            <a:t>Decrease of population</a:t>
          </a:r>
          <a:endParaRPr lang="en-GB" sz="2400" b="1" dirty="0"/>
        </a:p>
      </dgm:t>
    </dgm:pt>
    <dgm:pt modelId="{8F01350C-1740-4DB2-AD3B-FC5D3EF9AB82}" type="parTrans" cxnId="{1795FB5F-785F-4AD7-88B1-A55E8C961ACC}">
      <dgm:prSet/>
      <dgm:spPr/>
      <dgm:t>
        <a:bodyPr/>
        <a:lstStyle/>
        <a:p>
          <a:endParaRPr lang="en-GB"/>
        </a:p>
      </dgm:t>
    </dgm:pt>
    <dgm:pt modelId="{EF7DFD45-EF78-4B6E-8308-DAE197FB5190}" type="sibTrans" cxnId="{1795FB5F-785F-4AD7-88B1-A55E8C961ACC}">
      <dgm:prSet/>
      <dgm:spPr/>
      <dgm:t>
        <a:bodyPr/>
        <a:lstStyle/>
        <a:p>
          <a:endParaRPr lang="en-GB"/>
        </a:p>
      </dgm:t>
    </dgm:pt>
    <dgm:pt modelId="{C34C3D77-2DD3-42A4-AA64-F532FD9DF3C6}">
      <dgm:prSet phldrT="[Tekst]" custT="1"/>
      <dgm:spPr/>
      <dgm:t>
        <a:bodyPr/>
        <a:lstStyle/>
        <a:p>
          <a:r>
            <a:rPr lang="en-GB" sz="2400" b="1" dirty="0" smtClean="0"/>
            <a:t>Imbalance between old and young</a:t>
          </a:r>
          <a:endParaRPr lang="en-GB" sz="2400" b="1" dirty="0"/>
        </a:p>
      </dgm:t>
    </dgm:pt>
    <dgm:pt modelId="{BF2B2F8F-2CE1-4775-85A9-C98845F6D1B8}" type="parTrans" cxnId="{A7C92CE4-ED59-43F5-AC91-7E4DE38F8457}">
      <dgm:prSet/>
      <dgm:spPr/>
      <dgm:t>
        <a:bodyPr/>
        <a:lstStyle/>
        <a:p>
          <a:endParaRPr lang="en-GB"/>
        </a:p>
      </dgm:t>
    </dgm:pt>
    <dgm:pt modelId="{4575AD4C-4622-4348-AA5B-10A7F7FF9742}" type="sibTrans" cxnId="{A7C92CE4-ED59-43F5-AC91-7E4DE38F8457}">
      <dgm:prSet/>
      <dgm:spPr/>
      <dgm:t>
        <a:bodyPr/>
        <a:lstStyle/>
        <a:p>
          <a:endParaRPr lang="en-GB"/>
        </a:p>
      </dgm:t>
    </dgm:pt>
    <dgm:pt modelId="{87595B9A-3891-4FDC-89D6-E47CF11DE856}">
      <dgm:prSet phldrT="[Tekst]" custT="1"/>
      <dgm:spPr/>
      <dgm:t>
        <a:bodyPr/>
        <a:lstStyle/>
        <a:p>
          <a:r>
            <a:rPr lang="en-GB" sz="2400" b="1" dirty="0" smtClean="0"/>
            <a:t>Less need for teachers</a:t>
          </a:r>
          <a:endParaRPr lang="en-GB" sz="2400" b="1" dirty="0"/>
        </a:p>
      </dgm:t>
    </dgm:pt>
    <dgm:pt modelId="{1279C802-D8C7-49B7-9C78-C25256D4B5DF}" type="parTrans" cxnId="{83E66CAA-F45E-4610-AFB6-5CEBA29D1D5D}">
      <dgm:prSet/>
      <dgm:spPr/>
      <dgm:t>
        <a:bodyPr/>
        <a:lstStyle/>
        <a:p>
          <a:endParaRPr lang="en-GB"/>
        </a:p>
      </dgm:t>
    </dgm:pt>
    <dgm:pt modelId="{3858CF0A-0FE8-43B6-9B43-EE0C04C6C73E}" type="sibTrans" cxnId="{83E66CAA-F45E-4610-AFB6-5CEBA29D1D5D}">
      <dgm:prSet/>
      <dgm:spPr/>
      <dgm:t>
        <a:bodyPr/>
        <a:lstStyle/>
        <a:p>
          <a:endParaRPr lang="en-GB"/>
        </a:p>
      </dgm:t>
    </dgm:pt>
    <dgm:pt modelId="{41B6EF81-0E0B-47D6-AD48-DD16EE79B8EF}">
      <dgm:prSet phldrT="[Tekst]" custT="1"/>
      <dgm:spPr/>
      <dgm:t>
        <a:bodyPr/>
        <a:lstStyle/>
        <a:p>
          <a:r>
            <a:rPr lang="en-GB" sz="2400" b="1" dirty="0" smtClean="0"/>
            <a:t>Less young in production</a:t>
          </a:r>
          <a:endParaRPr lang="en-GB" sz="2400" b="1" dirty="0"/>
        </a:p>
      </dgm:t>
    </dgm:pt>
    <dgm:pt modelId="{5AEE3DB7-0FBD-4DB9-ACF2-839E00A3D5EB}" type="parTrans" cxnId="{99F478FC-ED16-4C53-9512-79FAA33F7245}">
      <dgm:prSet/>
      <dgm:spPr/>
      <dgm:t>
        <a:bodyPr/>
        <a:lstStyle/>
        <a:p>
          <a:endParaRPr lang="en-GB"/>
        </a:p>
      </dgm:t>
    </dgm:pt>
    <dgm:pt modelId="{6D1A83D0-0A9E-49A3-95A7-751E531BAAE3}" type="sibTrans" cxnId="{99F478FC-ED16-4C53-9512-79FAA33F7245}">
      <dgm:prSet/>
      <dgm:spPr/>
      <dgm:t>
        <a:bodyPr/>
        <a:lstStyle/>
        <a:p>
          <a:endParaRPr lang="en-GB"/>
        </a:p>
      </dgm:t>
    </dgm:pt>
    <dgm:pt modelId="{255877F6-ACED-4A16-AF83-542DBD0DACC3}">
      <dgm:prSet phldrT="[Tekst]" custT="1"/>
      <dgm:spPr/>
      <dgm:t>
        <a:bodyPr/>
        <a:lstStyle/>
        <a:p>
          <a:r>
            <a:rPr lang="en-GB" sz="2400" b="1" dirty="0" smtClean="0"/>
            <a:t>Pressure on public finances</a:t>
          </a:r>
          <a:endParaRPr lang="en-GB" sz="2400" b="1" dirty="0"/>
        </a:p>
      </dgm:t>
    </dgm:pt>
    <dgm:pt modelId="{DF3096B4-20F7-4CA9-A57F-11E2F8E6DEE8}" type="parTrans" cxnId="{1A091825-A561-4217-AF38-110D6F384D5D}">
      <dgm:prSet/>
      <dgm:spPr/>
      <dgm:t>
        <a:bodyPr/>
        <a:lstStyle/>
        <a:p>
          <a:endParaRPr lang="en-GB"/>
        </a:p>
      </dgm:t>
    </dgm:pt>
    <dgm:pt modelId="{42AC5527-2AFC-456C-96F4-8F3A4A2FF5C7}" type="sibTrans" cxnId="{1A091825-A561-4217-AF38-110D6F384D5D}">
      <dgm:prSet/>
      <dgm:spPr/>
      <dgm:t>
        <a:bodyPr/>
        <a:lstStyle/>
        <a:p>
          <a:endParaRPr lang="en-GB"/>
        </a:p>
      </dgm:t>
    </dgm:pt>
    <dgm:pt modelId="{EAEFE7F0-43FB-43EC-AED1-555000BF2A8D}">
      <dgm:prSet phldrT="[Tekst]" custT="1"/>
      <dgm:spPr/>
      <dgm:t>
        <a:bodyPr/>
        <a:lstStyle/>
        <a:p>
          <a:r>
            <a:rPr lang="en-GB" sz="2400" b="1" dirty="0" smtClean="0"/>
            <a:t>Less income/</a:t>
          </a:r>
        </a:p>
        <a:p>
          <a:r>
            <a:rPr lang="en-GB" sz="2400" b="1" dirty="0" smtClean="0"/>
            <a:t>pension etc</a:t>
          </a:r>
          <a:endParaRPr lang="en-GB" sz="2400" b="1" dirty="0"/>
        </a:p>
      </dgm:t>
    </dgm:pt>
    <dgm:pt modelId="{9E015D8B-113A-4D36-B5CC-1A7E4FAFF3CE}" type="parTrans" cxnId="{F589A5DB-EA5B-4531-B5EB-7281A6A6E41E}">
      <dgm:prSet/>
      <dgm:spPr/>
      <dgm:t>
        <a:bodyPr/>
        <a:lstStyle/>
        <a:p>
          <a:endParaRPr lang="en-GB"/>
        </a:p>
      </dgm:t>
    </dgm:pt>
    <dgm:pt modelId="{065281CC-2A60-4F67-A13B-87C4328B0B18}" type="sibTrans" cxnId="{F589A5DB-EA5B-4531-B5EB-7281A6A6E41E}">
      <dgm:prSet/>
      <dgm:spPr/>
      <dgm:t>
        <a:bodyPr/>
        <a:lstStyle/>
        <a:p>
          <a:endParaRPr lang="en-GB"/>
        </a:p>
      </dgm:t>
    </dgm:pt>
    <dgm:pt modelId="{415E8388-2E2D-4279-B1EB-A4E706791B5C}" type="pres">
      <dgm:prSet presAssocID="{AD2809F7-C374-4F9A-A256-35378ACC52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25AEE88-2628-4C05-84B8-D57BEB0280BF}" type="pres">
      <dgm:prSet presAssocID="{CDB9FE5D-C043-4D33-9190-6B0D2A2AC2DC}" presName="dummy" presStyleCnt="0"/>
      <dgm:spPr/>
    </dgm:pt>
    <dgm:pt modelId="{1260C14D-5D2E-48F3-9C49-19632A48C668}" type="pres">
      <dgm:prSet presAssocID="{CDB9FE5D-C043-4D33-9190-6B0D2A2AC2DC}" presName="node" presStyleLbl="revTx" presStyleIdx="0" presStyleCnt="6" custScaleX="159667" custRadScaleRad="106690" custRadScaleInc="231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00CA3C-EBAE-4C2C-84B3-34A308C30729}" type="pres">
      <dgm:prSet presAssocID="{EF7DFD45-EF78-4B6E-8308-DAE197FB5190}" presName="sibTrans" presStyleLbl="node1" presStyleIdx="0" presStyleCnt="6"/>
      <dgm:spPr/>
      <dgm:t>
        <a:bodyPr/>
        <a:lstStyle/>
        <a:p>
          <a:endParaRPr lang="en-GB"/>
        </a:p>
      </dgm:t>
    </dgm:pt>
    <dgm:pt modelId="{4D4D7B77-B6F1-46FF-A9CE-16FDE0D2A334}" type="pres">
      <dgm:prSet presAssocID="{C34C3D77-2DD3-42A4-AA64-F532FD9DF3C6}" presName="dummy" presStyleCnt="0"/>
      <dgm:spPr/>
    </dgm:pt>
    <dgm:pt modelId="{9004FFA9-C094-4D0B-BA6E-F3DF2EAEE798}" type="pres">
      <dgm:prSet presAssocID="{C34C3D77-2DD3-42A4-AA64-F532FD9DF3C6}" presName="node" presStyleLbl="revTx" presStyleIdx="1" presStyleCnt="6" custScaleX="2081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40EC8F-A22A-464A-B14D-F713DDAEA537}" type="pres">
      <dgm:prSet presAssocID="{4575AD4C-4622-4348-AA5B-10A7F7FF9742}" presName="sibTrans" presStyleLbl="node1" presStyleIdx="1" presStyleCnt="6"/>
      <dgm:spPr/>
      <dgm:t>
        <a:bodyPr/>
        <a:lstStyle/>
        <a:p>
          <a:endParaRPr lang="en-GB"/>
        </a:p>
      </dgm:t>
    </dgm:pt>
    <dgm:pt modelId="{7874233A-35CA-48F7-BB4E-3C74CC9F4FEC}" type="pres">
      <dgm:prSet presAssocID="{87595B9A-3891-4FDC-89D6-E47CF11DE856}" presName="dummy" presStyleCnt="0"/>
      <dgm:spPr/>
    </dgm:pt>
    <dgm:pt modelId="{B286108C-25AC-4058-A977-10E7041F5937}" type="pres">
      <dgm:prSet presAssocID="{87595B9A-3891-4FDC-89D6-E47CF11DE856}" presName="node" presStyleLbl="revTx" presStyleIdx="2" presStyleCnt="6" custScaleX="1148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383A1B-B92C-4DBF-BEE8-2C8B1EF4DAD1}" type="pres">
      <dgm:prSet presAssocID="{3858CF0A-0FE8-43B6-9B43-EE0C04C6C73E}" presName="sibTrans" presStyleLbl="node1" presStyleIdx="2" presStyleCnt="6"/>
      <dgm:spPr/>
      <dgm:t>
        <a:bodyPr/>
        <a:lstStyle/>
        <a:p>
          <a:endParaRPr lang="en-GB"/>
        </a:p>
      </dgm:t>
    </dgm:pt>
    <dgm:pt modelId="{0BF84561-66EB-483A-AC61-98F64F5C7A18}" type="pres">
      <dgm:prSet presAssocID="{41B6EF81-0E0B-47D6-AD48-DD16EE79B8EF}" presName="dummy" presStyleCnt="0"/>
      <dgm:spPr/>
    </dgm:pt>
    <dgm:pt modelId="{4301ED8E-3865-4733-A4B9-06A8BDC345AC}" type="pres">
      <dgm:prSet presAssocID="{41B6EF81-0E0B-47D6-AD48-DD16EE79B8EF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6C0196-CCB9-46E5-8FD0-07E1AC247D17}" type="pres">
      <dgm:prSet presAssocID="{6D1A83D0-0A9E-49A3-95A7-751E531BAAE3}" presName="sibTrans" presStyleLbl="node1" presStyleIdx="3" presStyleCnt="6"/>
      <dgm:spPr/>
      <dgm:t>
        <a:bodyPr/>
        <a:lstStyle/>
        <a:p>
          <a:endParaRPr lang="en-GB"/>
        </a:p>
      </dgm:t>
    </dgm:pt>
    <dgm:pt modelId="{28DCDB08-D7AD-4ACC-A136-B3B1359E7B90}" type="pres">
      <dgm:prSet presAssocID="{255877F6-ACED-4A16-AF83-542DBD0DACC3}" presName="dummy" presStyleCnt="0"/>
      <dgm:spPr/>
    </dgm:pt>
    <dgm:pt modelId="{1AF7B3D7-1392-40DD-869B-7DFE9B90C8F7}" type="pres">
      <dgm:prSet presAssocID="{255877F6-ACED-4A16-AF83-542DBD0DACC3}" presName="node" presStyleLbl="revTx" presStyleIdx="4" presStyleCnt="6" custScaleX="16726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E30E48-3D16-42FD-8BEC-BE7FAD63BBAF}" type="pres">
      <dgm:prSet presAssocID="{42AC5527-2AFC-456C-96F4-8F3A4A2FF5C7}" presName="sibTrans" presStyleLbl="node1" presStyleIdx="4" presStyleCnt="6"/>
      <dgm:spPr/>
      <dgm:t>
        <a:bodyPr/>
        <a:lstStyle/>
        <a:p>
          <a:endParaRPr lang="en-GB"/>
        </a:p>
      </dgm:t>
    </dgm:pt>
    <dgm:pt modelId="{74AAB5DA-27CE-4575-A8EE-AA5D106D4012}" type="pres">
      <dgm:prSet presAssocID="{EAEFE7F0-43FB-43EC-AED1-555000BF2A8D}" presName="dummy" presStyleCnt="0"/>
      <dgm:spPr/>
    </dgm:pt>
    <dgm:pt modelId="{5EDB3A6C-F0B2-4A52-95D8-1D2972E21CF6}" type="pres">
      <dgm:prSet presAssocID="{EAEFE7F0-43FB-43EC-AED1-555000BF2A8D}" presName="node" presStyleLbl="revTx" presStyleIdx="5" presStyleCnt="6" custScaleX="182074" custScaleY="132356" custRadScaleRad="111152" custRadScaleInc="-224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6EF563-382D-4A4D-A6BC-BC4CDF4FB2CE}" type="pres">
      <dgm:prSet presAssocID="{065281CC-2A60-4F67-A13B-87C4328B0B18}" presName="sibTrans" presStyleLbl="node1" presStyleIdx="5" presStyleCnt="6"/>
      <dgm:spPr/>
      <dgm:t>
        <a:bodyPr/>
        <a:lstStyle/>
        <a:p>
          <a:endParaRPr lang="en-GB"/>
        </a:p>
      </dgm:t>
    </dgm:pt>
  </dgm:ptLst>
  <dgm:cxnLst>
    <dgm:cxn modelId="{68E47F38-87F3-43BF-B109-BEE258E38CC7}" type="presOf" srcId="{CDB9FE5D-C043-4D33-9190-6B0D2A2AC2DC}" destId="{1260C14D-5D2E-48F3-9C49-19632A48C668}" srcOrd="0" destOrd="0" presId="urn:microsoft.com/office/officeart/2005/8/layout/cycle1"/>
    <dgm:cxn modelId="{8148019E-02D3-4FAE-9DFC-86A19F0754B9}" type="presOf" srcId="{065281CC-2A60-4F67-A13B-87C4328B0B18}" destId="{C46EF563-382D-4A4D-A6BC-BC4CDF4FB2CE}" srcOrd="0" destOrd="0" presId="urn:microsoft.com/office/officeart/2005/8/layout/cycle1"/>
    <dgm:cxn modelId="{2B02F211-3C41-4440-B37C-326735292A69}" type="presOf" srcId="{4575AD4C-4622-4348-AA5B-10A7F7FF9742}" destId="{BF40EC8F-A22A-464A-B14D-F713DDAEA537}" srcOrd="0" destOrd="0" presId="urn:microsoft.com/office/officeart/2005/8/layout/cycle1"/>
    <dgm:cxn modelId="{BACD99DA-FDB6-4AAD-B14A-6B43C7E329C9}" type="presOf" srcId="{255877F6-ACED-4A16-AF83-542DBD0DACC3}" destId="{1AF7B3D7-1392-40DD-869B-7DFE9B90C8F7}" srcOrd="0" destOrd="0" presId="urn:microsoft.com/office/officeart/2005/8/layout/cycle1"/>
    <dgm:cxn modelId="{99F478FC-ED16-4C53-9512-79FAA33F7245}" srcId="{AD2809F7-C374-4F9A-A256-35378ACC52E0}" destId="{41B6EF81-0E0B-47D6-AD48-DD16EE79B8EF}" srcOrd="3" destOrd="0" parTransId="{5AEE3DB7-0FBD-4DB9-ACF2-839E00A3D5EB}" sibTransId="{6D1A83D0-0A9E-49A3-95A7-751E531BAAE3}"/>
    <dgm:cxn modelId="{F589A5DB-EA5B-4531-B5EB-7281A6A6E41E}" srcId="{AD2809F7-C374-4F9A-A256-35378ACC52E0}" destId="{EAEFE7F0-43FB-43EC-AED1-555000BF2A8D}" srcOrd="5" destOrd="0" parTransId="{9E015D8B-113A-4D36-B5CC-1A7E4FAFF3CE}" sibTransId="{065281CC-2A60-4F67-A13B-87C4328B0B18}"/>
    <dgm:cxn modelId="{20D1479E-3948-4DE0-B8DE-78C75F84D3BE}" type="presOf" srcId="{6D1A83D0-0A9E-49A3-95A7-751E531BAAE3}" destId="{FC6C0196-CCB9-46E5-8FD0-07E1AC247D17}" srcOrd="0" destOrd="0" presId="urn:microsoft.com/office/officeart/2005/8/layout/cycle1"/>
    <dgm:cxn modelId="{938D74C7-2FC0-403F-8D4B-F2F74E76CBA2}" type="presOf" srcId="{EAEFE7F0-43FB-43EC-AED1-555000BF2A8D}" destId="{5EDB3A6C-F0B2-4A52-95D8-1D2972E21CF6}" srcOrd="0" destOrd="0" presId="urn:microsoft.com/office/officeart/2005/8/layout/cycle1"/>
    <dgm:cxn modelId="{A272AA98-526B-4675-8E74-8EE5F4348549}" type="presOf" srcId="{41B6EF81-0E0B-47D6-AD48-DD16EE79B8EF}" destId="{4301ED8E-3865-4733-A4B9-06A8BDC345AC}" srcOrd="0" destOrd="0" presId="urn:microsoft.com/office/officeart/2005/8/layout/cycle1"/>
    <dgm:cxn modelId="{54141D9F-56D1-4E1F-ACB3-75A677D91283}" type="presOf" srcId="{87595B9A-3891-4FDC-89D6-E47CF11DE856}" destId="{B286108C-25AC-4058-A977-10E7041F5937}" srcOrd="0" destOrd="0" presId="urn:microsoft.com/office/officeart/2005/8/layout/cycle1"/>
    <dgm:cxn modelId="{83E66CAA-F45E-4610-AFB6-5CEBA29D1D5D}" srcId="{AD2809F7-C374-4F9A-A256-35378ACC52E0}" destId="{87595B9A-3891-4FDC-89D6-E47CF11DE856}" srcOrd="2" destOrd="0" parTransId="{1279C802-D8C7-49B7-9C78-C25256D4B5DF}" sibTransId="{3858CF0A-0FE8-43B6-9B43-EE0C04C6C73E}"/>
    <dgm:cxn modelId="{EE013BA0-048E-4A0E-B384-0B7AA0E59BF8}" type="presOf" srcId="{AD2809F7-C374-4F9A-A256-35378ACC52E0}" destId="{415E8388-2E2D-4279-B1EB-A4E706791B5C}" srcOrd="0" destOrd="0" presId="urn:microsoft.com/office/officeart/2005/8/layout/cycle1"/>
    <dgm:cxn modelId="{A7C92CE4-ED59-43F5-AC91-7E4DE38F8457}" srcId="{AD2809F7-C374-4F9A-A256-35378ACC52E0}" destId="{C34C3D77-2DD3-42A4-AA64-F532FD9DF3C6}" srcOrd="1" destOrd="0" parTransId="{BF2B2F8F-2CE1-4775-85A9-C98845F6D1B8}" sibTransId="{4575AD4C-4622-4348-AA5B-10A7F7FF9742}"/>
    <dgm:cxn modelId="{B0E6C5F9-3E9F-4C0D-9A26-64A3CA52F7EB}" type="presOf" srcId="{C34C3D77-2DD3-42A4-AA64-F532FD9DF3C6}" destId="{9004FFA9-C094-4D0B-BA6E-F3DF2EAEE798}" srcOrd="0" destOrd="0" presId="urn:microsoft.com/office/officeart/2005/8/layout/cycle1"/>
    <dgm:cxn modelId="{2C4AB38E-52D8-4E57-B1B7-6F3E81064466}" type="presOf" srcId="{42AC5527-2AFC-456C-96F4-8F3A4A2FF5C7}" destId="{2AE30E48-3D16-42FD-8BEC-BE7FAD63BBAF}" srcOrd="0" destOrd="0" presId="urn:microsoft.com/office/officeart/2005/8/layout/cycle1"/>
    <dgm:cxn modelId="{2AA03A2A-AC37-4071-B39F-B76FF7506599}" type="presOf" srcId="{EF7DFD45-EF78-4B6E-8308-DAE197FB5190}" destId="{9900CA3C-EBAE-4C2C-84B3-34A308C30729}" srcOrd="0" destOrd="0" presId="urn:microsoft.com/office/officeart/2005/8/layout/cycle1"/>
    <dgm:cxn modelId="{1A091825-A561-4217-AF38-110D6F384D5D}" srcId="{AD2809F7-C374-4F9A-A256-35378ACC52E0}" destId="{255877F6-ACED-4A16-AF83-542DBD0DACC3}" srcOrd="4" destOrd="0" parTransId="{DF3096B4-20F7-4CA9-A57F-11E2F8E6DEE8}" sibTransId="{42AC5527-2AFC-456C-96F4-8F3A4A2FF5C7}"/>
    <dgm:cxn modelId="{1795FB5F-785F-4AD7-88B1-A55E8C961ACC}" srcId="{AD2809F7-C374-4F9A-A256-35378ACC52E0}" destId="{CDB9FE5D-C043-4D33-9190-6B0D2A2AC2DC}" srcOrd="0" destOrd="0" parTransId="{8F01350C-1740-4DB2-AD3B-FC5D3EF9AB82}" sibTransId="{EF7DFD45-EF78-4B6E-8308-DAE197FB5190}"/>
    <dgm:cxn modelId="{B6BC8A70-730F-4323-976E-ECFCEBFC426C}" type="presOf" srcId="{3858CF0A-0FE8-43B6-9B43-EE0C04C6C73E}" destId="{75383A1B-B92C-4DBF-BEE8-2C8B1EF4DAD1}" srcOrd="0" destOrd="0" presId="urn:microsoft.com/office/officeart/2005/8/layout/cycle1"/>
    <dgm:cxn modelId="{751F5EFE-83DB-4053-B4C9-31776EC09999}" type="presParOf" srcId="{415E8388-2E2D-4279-B1EB-A4E706791B5C}" destId="{425AEE88-2628-4C05-84B8-D57BEB0280BF}" srcOrd="0" destOrd="0" presId="urn:microsoft.com/office/officeart/2005/8/layout/cycle1"/>
    <dgm:cxn modelId="{BF57912A-B917-418F-A45E-7FDA98A92D8F}" type="presParOf" srcId="{415E8388-2E2D-4279-B1EB-A4E706791B5C}" destId="{1260C14D-5D2E-48F3-9C49-19632A48C668}" srcOrd="1" destOrd="0" presId="urn:microsoft.com/office/officeart/2005/8/layout/cycle1"/>
    <dgm:cxn modelId="{87288064-8573-4772-99EE-B494F516E722}" type="presParOf" srcId="{415E8388-2E2D-4279-B1EB-A4E706791B5C}" destId="{9900CA3C-EBAE-4C2C-84B3-34A308C30729}" srcOrd="2" destOrd="0" presId="urn:microsoft.com/office/officeart/2005/8/layout/cycle1"/>
    <dgm:cxn modelId="{21A5BF4E-2582-4BAB-BF39-8E55F95EFA78}" type="presParOf" srcId="{415E8388-2E2D-4279-B1EB-A4E706791B5C}" destId="{4D4D7B77-B6F1-46FF-A9CE-16FDE0D2A334}" srcOrd="3" destOrd="0" presId="urn:microsoft.com/office/officeart/2005/8/layout/cycle1"/>
    <dgm:cxn modelId="{FEBE8EE6-E2C6-4909-BB3F-57873D8C3753}" type="presParOf" srcId="{415E8388-2E2D-4279-B1EB-A4E706791B5C}" destId="{9004FFA9-C094-4D0B-BA6E-F3DF2EAEE798}" srcOrd="4" destOrd="0" presId="urn:microsoft.com/office/officeart/2005/8/layout/cycle1"/>
    <dgm:cxn modelId="{325FB380-CD7A-4483-9FD9-3F7D87454120}" type="presParOf" srcId="{415E8388-2E2D-4279-B1EB-A4E706791B5C}" destId="{BF40EC8F-A22A-464A-B14D-F713DDAEA537}" srcOrd="5" destOrd="0" presId="urn:microsoft.com/office/officeart/2005/8/layout/cycle1"/>
    <dgm:cxn modelId="{6BE8E48C-8D5E-4D1C-B484-DA3D0AE2E9BF}" type="presParOf" srcId="{415E8388-2E2D-4279-B1EB-A4E706791B5C}" destId="{7874233A-35CA-48F7-BB4E-3C74CC9F4FEC}" srcOrd="6" destOrd="0" presId="urn:microsoft.com/office/officeart/2005/8/layout/cycle1"/>
    <dgm:cxn modelId="{37B090A2-E9E1-4B4D-8AA7-D40B090E6C43}" type="presParOf" srcId="{415E8388-2E2D-4279-B1EB-A4E706791B5C}" destId="{B286108C-25AC-4058-A977-10E7041F5937}" srcOrd="7" destOrd="0" presId="urn:microsoft.com/office/officeart/2005/8/layout/cycle1"/>
    <dgm:cxn modelId="{CF90749F-7B0B-4693-8ADC-9FE03C33C987}" type="presParOf" srcId="{415E8388-2E2D-4279-B1EB-A4E706791B5C}" destId="{75383A1B-B92C-4DBF-BEE8-2C8B1EF4DAD1}" srcOrd="8" destOrd="0" presId="urn:microsoft.com/office/officeart/2005/8/layout/cycle1"/>
    <dgm:cxn modelId="{4B251B03-1A06-4F25-B80D-740E6F01430C}" type="presParOf" srcId="{415E8388-2E2D-4279-B1EB-A4E706791B5C}" destId="{0BF84561-66EB-483A-AC61-98F64F5C7A18}" srcOrd="9" destOrd="0" presId="urn:microsoft.com/office/officeart/2005/8/layout/cycle1"/>
    <dgm:cxn modelId="{51C8F206-D6A1-42DB-9069-1FD7A855A3BF}" type="presParOf" srcId="{415E8388-2E2D-4279-B1EB-A4E706791B5C}" destId="{4301ED8E-3865-4733-A4B9-06A8BDC345AC}" srcOrd="10" destOrd="0" presId="urn:microsoft.com/office/officeart/2005/8/layout/cycle1"/>
    <dgm:cxn modelId="{8095E520-6AA4-4B76-9266-856F0725211B}" type="presParOf" srcId="{415E8388-2E2D-4279-B1EB-A4E706791B5C}" destId="{FC6C0196-CCB9-46E5-8FD0-07E1AC247D17}" srcOrd="11" destOrd="0" presId="urn:microsoft.com/office/officeart/2005/8/layout/cycle1"/>
    <dgm:cxn modelId="{530477AC-86D7-4A37-B1BB-F7B494BB3D8C}" type="presParOf" srcId="{415E8388-2E2D-4279-B1EB-A4E706791B5C}" destId="{28DCDB08-D7AD-4ACC-A136-B3B1359E7B90}" srcOrd="12" destOrd="0" presId="urn:microsoft.com/office/officeart/2005/8/layout/cycle1"/>
    <dgm:cxn modelId="{3C88100B-4B7D-45D0-8AC4-9AF5725D277C}" type="presParOf" srcId="{415E8388-2E2D-4279-B1EB-A4E706791B5C}" destId="{1AF7B3D7-1392-40DD-869B-7DFE9B90C8F7}" srcOrd="13" destOrd="0" presId="urn:microsoft.com/office/officeart/2005/8/layout/cycle1"/>
    <dgm:cxn modelId="{A18014DD-D78D-499B-AB35-A4807B47D9A3}" type="presParOf" srcId="{415E8388-2E2D-4279-B1EB-A4E706791B5C}" destId="{2AE30E48-3D16-42FD-8BEC-BE7FAD63BBAF}" srcOrd="14" destOrd="0" presId="urn:microsoft.com/office/officeart/2005/8/layout/cycle1"/>
    <dgm:cxn modelId="{86E8057C-A8CF-4739-8A2C-5707F74B7292}" type="presParOf" srcId="{415E8388-2E2D-4279-B1EB-A4E706791B5C}" destId="{74AAB5DA-27CE-4575-A8EE-AA5D106D4012}" srcOrd="15" destOrd="0" presId="urn:microsoft.com/office/officeart/2005/8/layout/cycle1"/>
    <dgm:cxn modelId="{8CB9057D-994A-48F3-8F68-BAA470A55F3B}" type="presParOf" srcId="{415E8388-2E2D-4279-B1EB-A4E706791B5C}" destId="{5EDB3A6C-F0B2-4A52-95D8-1D2972E21CF6}" srcOrd="16" destOrd="0" presId="urn:microsoft.com/office/officeart/2005/8/layout/cycle1"/>
    <dgm:cxn modelId="{2C8ECC20-750C-4712-A7D5-B9E83152F69C}" type="presParOf" srcId="{415E8388-2E2D-4279-B1EB-A4E706791B5C}" destId="{C46EF563-382D-4A4D-A6BC-BC4CDF4FB2CE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60C14D-5D2E-48F3-9C49-19632A48C668}">
      <dsp:nvSpPr>
        <dsp:cNvPr id="0" name=""/>
        <dsp:cNvSpPr/>
      </dsp:nvSpPr>
      <dsp:spPr>
        <a:xfrm>
          <a:off x="4643883" y="71983"/>
          <a:ext cx="1860638" cy="1165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Decrease of population</a:t>
          </a:r>
          <a:endParaRPr lang="en-GB" sz="2400" b="1" kern="1200" dirty="0"/>
        </a:p>
      </dsp:txBody>
      <dsp:txXfrm>
        <a:off x="4643883" y="71983"/>
        <a:ext cx="1860638" cy="1165324"/>
      </dsp:txXfrm>
    </dsp:sp>
    <dsp:sp modelId="{9900CA3C-EBAE-4C2C-84B3-34A308C30729}">
      <dsp:nvSpPr>
        <dsp:cNvPr id="0" name=""/>
        <dsp:cNvSpPr/>
      </dsp:nvSpPr>
      <dsp:spPr>
        <a:xfrm>
          <a:off x="1086170" y="-309261"/>
          <a:ext cx="5700065" cy="5700065"/>
        </a:xfrm>
        <a:prstGeom prst="circularArrow">
          <a:avLst>
            <a:gd name="adj1" fmla="val 3987"/>
            <a:gd name="adj2" fmla="val 250065"/>
            <a:gd name="adj3" fmla="val 21108554"/>
            <a:gd name="adj4" fmla="val 19797661"/>
            <a:gd name="adj5" fmla="val 46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04FFA9-C094-4D0B-BA6E-F3DF2EAEE798}">
      <dsp:nvSpPr>
        <dsp:cNvPr id="0" name=""/>
        <dsp:cNvSpPr/>
      </dsp:nvSpPr>
      <dsp:spPr>
        <a:xfrm>
          <a:off x="5387105" y="2358091"/>
          <a:ext cx="2425132" cy="1165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Imbalance between old and young</a:t>
          </a:r>
          <a:endParaRPr lang="en-GB" sz="2400" b="1" kern="1200" dirty="0"/>
        </a:p>
      </dsp:txBody>
      <dsp:txXfrm>
        <a:off x="5387105" y="2358091"/>
        <a:ext cx="2425132" cy="1165324"/>
      </dsp:txXfrm>
    </dsp:sp>
    <dsp:sp modelId="{BF40EC8F-A22A-464A-B14D-F713DDAEA537}">
      <dsp:nvSpPr>
        <dsp:cNvPr id="0" name=""/>
        <dsp:cNvSpPr/>
      </dsp:nvSpPr>
      <dsp:spPr>
        <a:xfrm>
          <a:off x="1145782" y="90720"/>
          <a:ext cx="5700065" cy="5700065"/>
        </a:xfrm>
        <a:prstGeom prst="circularArrow">
          <a:avLst>
            <a:gd name="adj1" fmla="val 3987"/>
            <a:gd name="adj2" fmla="val 250065"/>
            <a:gd name="adj3" fmla="val 2197870"/>
            <a:gd name="adj4" fmla="val 775829"/>
            <a:gd name="adj5" fmla="val 46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86108C-25AC-4058-A977-10E7041F5937}">
      <dsp:nvSpPr>
        <dsp:cNvPr id="0" name=""/>
        <dsp:cNvSpPr/>
      </dsp:nvSpPr>
      <dsp:spPr>
        <a:xfrm>
          <a:off x="4628532" y="4613098"/>
          <a:ext cx="1338421" cy="1165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Less need for teachers</a:t>
          </a:r>
          <a:endParaRPr lang="en-GB" sz="2400" b="1" kern="1200" dirty="0"/>
        </a:p>
      </dsp:txBody>
      <dsp:txXfrm>
        <a:off x="4628532" y="4613098"/>
        <a:ext cx="1338421" cy="1165324"/>
      </dsp:txXfrm>
    </dsp:sp>
    <dsp:sp modelId="{75383A1B-B92C-4DBF-BEE8-2C8B1EF4DAD1}">
      <dsp:nvSpPr>
        <dsp:cNvPr id="0" name=""/>
        <dsp:cNvSpPr/>
      </dsp:nvSpPr>
      <dsp:spPr>
        <a:xfrm>
          <a:off x="1145782" y="90720"/>
          <a:ext cx="5700065" cy="5700065"/>
        </a:xfrm>
        <a:prstGeom prst="circularArrow">
          <a:avLst>
            <a:gd name="adj1" fmla="val 3987"/>
            <a:gd name="adj2" fmla="val 250065"/>
            <a:gd name="adj3" fmla="val 6112059"/>
            <a:gd name="adj4" fmla="val 4556206"/>
            <a:gd name="adj5" fmla="val 46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1ED8E-3865-4733-A4B9-06A8BDC345AC}">
      <dsp:nvSpPr>
        <dsp:cNvPr id="0" name=""/>
        <dsp:cNvSpPr/>
      </dsp:nvSpPr>
      <dsp:spPr>
        <a:xfrm>
          <a:off x="2111223" y="4613098"/>
          <a:ext cx="1165324" cy="1165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Less young in production</a:t>
          </a:r>
          <a:endParaRPr lang="en-GB" sz="2400" b="1" kern="1200" dirty="0"/>
        </a:p>
      </dsp:txBody>
      <dsp:txXfrm>
        <a:off x="2111223" y="4613098"/>
        <a:ext cx="1165324" cy="1165324"/>
      </dsp:txXfrm>
    </dsp:sp>
    <dsp:sp modelId="{FC6C0196-CCB9-46E5-8FD0-07E1AC247D17}">
      <dsp:nvSpPr>
        <dsp:cNvPr id="0" name=""/>
        <dsp:cNvSpPr/>
      </dsp:nvSpPr>
      <dsp:spPr>
        <a:xfrm>
          <a:off x="1145782" y="90720"/>
          <a:ext cx="5700065" cy="5700065"/>
        </a:xfrm>
        <a:prstGeom prst="circularArrow">
          <a:avLst>
            <a:gd name="adj1" fmla="val 3987"/>
            <a:gd name="adj2" fmla="val 250065"/>
            <a:gd name="adj3" fmla="val 9774106"/>
            <a:gd name="adj4" fmla="val 8181991"/>
            <a:gd name="adj5" fmla="val 46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7B3D7-1392-40DD-869B-7DFE9B90C8F7}">
      <dsp:nvSpPr>
        <dsp:cNvPr id="0" name=""/>
        <dsp:cNvSpPr/>
      </dsp:nvSpPr>
      <dsp:spPr>
        <a:xfrm>
          <a:off x="417361" y="2358091"/>
          <a:ext cx="1949191" cy="1165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Pressure on public finances</a:t>
          </a:r>
          <a:endParaRPr lang="en-GB" sz="2400" b="1" kern="1200" dirty="0"/>
        </a:p>
      </dsp:txBody>
      <dsp:txXfrm>
        <a:off x="417361" y="2358091"/>
        <a:ext cx="1949191" cy="1165324"/>
      </dsp:txXfrm>
    </dsp:sp>
    <dsp:sp modelId="{2AE30E48-3D16-42FD-8BEC-BE7FAD63BBAF}">
      <dsp:nvSpPr>
        <dsp:cNvPr id="0" name=""/>
        <dsp:cNvSpPr/>
      </dsp:nvSpPr>
      <dsp:spPr>
        <a:xfrm>
          <a:off x="1211403" y="-445956"/>
          <a:ext cx="5700065" cy="5700065"/>
        </a:xfrm>
        <a:prstGeom prst="circularArrow">
          <a:avLst>
            <a:gd name="adj1" fmla="val 3987"/>
            <a:gd name="adj2" fmla="val 250065"/>
            <a:gd name="adj3" fmla="val 11829759"/>
            <a:gd name="adj4" fmla="val 10860715"/>
            <a:gd name="adj5" fmla="val 46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B3A6C-F0B2-4A52-95D8-1D2972E21CF6}">
      <dsp:nvSpPr>
        <dsp:cNvPr id="0" name=""/>
        <dsp:cNvSpPr/>
      </dsp:nvSpPr>
      <dsp:spPr>
        <a:xfrm>
          <a:off x="1296147" y="-85442"/>
          <a:ext cx="2121752" cy="1542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Less income/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pension etc</a:t>
          </a:r>
          <a:endParaRPr lang="en-GB" sz="2400" b="1" kern="1200" dirty="0"/>
        </a:p>
      </dsp:txBody>
      <dsp:txXfrm>
        <a:off x="1296147" y="-85442"/>
        <a:ext cx="2121752" cy="1542376"/>
      </dsp:txXfrm>
    </dsp:sp>
    <dsp:sp modelId="{C46EF563-382D-4A4D-A6BC-BC4CDF4FB2CE}">
      <dsp:nvSpPr>
        <dsp:cNvPr id="0" name=""/>
        <dsp:cNvSpPr/>
      </dsp:nvSpPr>
      <dsp:spPr>
        <a:xfrm>
          <a:off x="1127975" y="-93409"/>
          <a:ext cx="5700065" cy="5700065"/>
        </a:xfrm>
        <a:prstGeom prst="circularArrow">
          <a:avLst>
            <a:gd name="adj1" fmla="val 3987"/>
            <a:gd name="adj2" fmla="val 250065"/>
            <a:gd name="adj3" fmla="val 16838933"/>
            <a:gd name="adj4" fmla="val 15454692"/>
            <a:gd name="adj5" fmla="val 46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6B7DBC-F093-4DE2-999E-7BFEFE35BEBB}" type="datetimeFigureOut">
              <a:rPr lang="en-GB" smtClean="0"/>
              <a:pPr/>
              <a:t>20/12/2012</a:t>
            </a:fld>
            <a:endParaRPr lang="en-GB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65431F-8C94-421B-9F87-466BE1110FD6}" type="slidenum">
              <a:rPr lang="en-GB" smtClean="0"/>
              <a:pPr/>
              <a:t>‹nr.›</a:t>
            </a:fld>
            <a:endParaRPr lang="en-GB"/>
          </a:p>
        </p:txBody>
      </p:sp>
      <p:grpSp>
        <p:nvGrpSpPr>
          <p:cNvPr id="2" name="Grup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-etuce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challenge in Recruitment and Retention of Teachers</a:t>
            </a:r>
            <a:endParaRPr lang="en-GB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Sofia 21 December 2012</a:t>
            </a:r>
          </a:p>
          <a:p>
            <a:endParaRPr lang="en-GB" dirty="0" smtClean="0"/>
          </a:p>
          <a:p>
            <a:r>
              <a:rPr lang="en-GB" dirty="0" smtClean="0"/>
              <a:t>Martin Rømer, European Director - ETUCE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&gt; age 15 : 14 %</a:t>
            </a:r>
          </a:p>
          <a:p>
            <a:r>
              <a:rPr lang="en-GB" dirty="0" smtClean="0"/>
              <a:t>&lt; age 60: 25 %</a:t>
            </a:r>
          </a:p>
          <a:p>
            <a:r>
              <a:rPr lang="en-GB" dirty="0" smtClean="0"/>
              <a:t>Working people 1/3 less of people retired already</a:t>
            </a:r>
          </a:p>
          <a:p>
            <a:r>
              <a:rPr lang="en-GB" dirty="0" smtClean="0"/>
              <a:t>Today's age 30-40 double of age 10-20 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Nedadgående pil 3"/>
          <p:cNvSpPr/>
          <p:nvPr/>
        </p:nvSpPr>
        <p:spPr>
          <a:xfrm>
            <a:off x="4355976" y="4653136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251520" y="692696"/>
          <a:ext cx="8229600" cy="5703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553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376092"/>
                </a:solidFill>
              </a:rPr>
              <a:t>           Key </a:t>
            </a:r>
            <a:r>
              <a:rPr lang="en-US" sz="3600" b="1" dirty="0" smtClean="0">
                <a:solidFill>
                  <a:srgbClr val="376092"/>
                </a:solidFill>
              </a:rPr>
              <a:t>challenges &amp; opportunities</a:t>
            </a:r>
            <a:endParaRPr lang="en-US" sz="36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169"/>
            <a:ext cx="8229600" cy="526523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Teacher shortages: ageing population (projected shortages), gender balance, subject-specific teachers</a:t>
            </a:r>
          </a:p>
          <a:p>
            <a:pPr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(Young) teachers leaving profession early on/attraction: low salaries, working conditions, career perspective &amp; status, stress</a:t>
            </a:r>
          </a:p>
          <a:p>
            <a:pPr>
              <a:lnSpc>
                <a:spcPct val="11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Crisis – delivery quality public services: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austerity measures in public sectors, limited collective bargaining, frozen salaries, unfilled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vacancies</a:t>
            </a:r>
          </a:p>
          <a:p>
            <a:pPr>
              <a:lnSpc>
                <a:spcPct val="110000"/>
              </a:lnSpc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Initiatives to develop well-qualified teachers: (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) setting standards for education level &amp; training (Master); training relevant to subject needs (e.g. math, science,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ICT</a:t>
            </a:r>
            <a:endParaRPr lang="en-US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Recruiting ‘highest’ qualified (prospective)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teachers</a:t>
            </a:r>
            <a:endParaRPr lang="en-US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Continued professional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development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Mobility (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recognised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recruitment) between sectors, countries, states</a:t>
            </a:r>
          </a:p>
          <a:p>
            <a:pPr>
              <a:lnSpc>
                <a:spcPct val="110000"/>
              </a:lnSpc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Developing social dialogue </a:t>
            </a:r>
          </a:p>
        </p:txBody>
      </p:sp>
    </p:spTree>
    <p:extLst>
      <p:ext uri="{BB962C8B-B14F-4D97-AF65-F5344CB8AC3E}">
        <p14:creationId xmlns="" xmlns:p14="http://schemas.microsoft.com/office/powerpoint/2010/main" val="3305031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>                      Especially young teachers</a:t>
            </a:r>
            <a:endParaRPr lang="en-GB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Best qualified</a:t>
            </a:r>
          </a:p>
          <a:p>
            <a:r>
              <a:rPr lang="en-GB" dirty="0" smtClean="0"/>
              <a:t>Practise during Study – getting expectations right</a:t>
            </a:r>
          </a:p>
          <a:p>
            <a:r>
              <a:rPr lang="en-GB" dirty="0" smtClean="0"/>
              <a:t>Induction period</a:t>
            </a:r>
          </a:p>
          <a:p>
            <a:r>
              <a:rPr lang="en-GB" dirty="0" smtClean="0"/>
              <a:t>Continuous peer support</a:t>
            </a:r>
          </a:p>
          <a:p>
            <a:r>
              <a:rPr lang="en-GB" dirty="0" smtClean="0"/>
              <a:t>Adequate salary </a:t>
            </a:r>
          </a:p>
          <a:p>
            <a:r>
              <a:rPr lang="en-GB" dirty="0" smtClean="0"/>
              <a:t>Job security</a:t>
            </a:r>
          </a:p>
          <a:p>
            <a:r>
              <a:rPr lang="en-GB" dirty="0" smtClean="0"/>
              <a:t>Stress</a:t>
            </a:r>
          </a:p>
          <a:p>
            <a:r>
              <a:rPr lang="en-GB" dirty="0" smtClean="0"/>
              <a:t>Early unionising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5400" dirty="0" smtClean="0">
                <a:solidFill>
                  <a:srgbClr val="0070C0"/>
                </a:solidFill>
              </a:rPr>
              <a:t>              Thank you</a:t>
            </a:r>
          </a:p>
          <a:p>
            <a:pPr>
              <a:buNone/>
            </a:pPr>
            <a:endParaRPr lang="en-GB" sz="5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sz="5400" dirty="0" smtClean="0">
                <a:solidFill>
                  <a:srgbClr val="0070C0"/>
                </a:solidFill>
              </a:rPr>
              <a:t>     </a:t>
            </a:r>
            <a:r>
              <a:rPr lang="en-GB" sz="5400" dirty="0" smtClean="0">
                <a:solidFill>
                  <a:srgbClr val="0070C0"/>
                </a:solidFill>
                <a:hlinkClick r:id="rId2"/>
              </a:rPr>
              <a:t>www.csee-etuce.org</a:t>
            </a:r>
            <a:r>
              <a:rPr lang="en-GB" sz="5400" dirty="0" smtClean="0">
                <a:solidFill>
                  <a:srgbClr val="0070C0"/>
                </a:solidFill>
              </a:rPr>
              <a:t> </a:t>
            </a:r>
            <a:endParaRPr lang="en-GB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   </a:t>
            </a:r>
            <a:r>
              <a:rPr lang="en-GB" sz="3200" b="1" dirty="0" smtClean="0"/>
              <a:t>Recruitment and retention</a:t>
            </a:r>
            <a:endParaRPr lang="en-GB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en-GB" dirty="0" smtClean="0"/>
              <a:t>Why are someone becoming a teacher ?</a:t>
            </a:r>
          </a:p>
          <a:p>
            <a:endParaRPr lang="en-GB" dirty="0" smtClean="0"/>
          </a:p>
          <a:p>
            <a:r>
              <a:rPr lang="en-GB" dirty="0" smtClean="0"/>
              <a:t>Mainly because he/she like to work with children</a:t>
            </a:r>
          </a:p>
          <a:p>
            <a:r>
              <a:rPr lang="en-GB" dirty="0" smtClean="0"/>
              <a:t>The flexibility in the job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64096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6467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Attraction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of teachers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09755657"/>
              </p:ext>
            </p:extLst>
          </p:nvPr>
        </p:nvGraphicFramePr>
        <p:xfrm>
          <a:off x="457200" y="1196752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890763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         </a:t>
            </a:r>
            <a:r>
              <a:rPr lang="en-GB" sz="3200" b="1" dirty="0" smtClean="0"/>
              <a:t> Retention / drop out</a:t>
            </a:r>
            <a:endParaRPr lang="en-GB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somebody leaving the job as a teacher 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8138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Teacher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retention factors 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09465027"/>
              </p:ext>
            </p:extLst>
          </p:nvPr>
        </p:nvGraphicFramePr>
        <p:xfrm>
          <a:off x="457200" y="956019"/>
          <a:ext cx="8229600" cy="5137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05264"/>
            <a:ext cx="74350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>
                <a:solidFill>
                  <a:srgbClr val="376092"/>
                </a:solidFill>
              </a:rPr>
              <a:t>Social partners involved in policy development to retain teachers</a:t>
            </a:r>
            <a:r>
              <a:rPr lang="en-US" sz="1600" dirty="0" smtClean="0">
                <a:solidFill>
                  <a:srgbClr val="376092"/>
                </a:solidFill>
              </a:rPr>
              <a:t>?</a:t>
            </a:r>
          </a:p>
          <a:p>
            <a:r>
              <a:rPr lang="en-US" sz="1600" dirty="0"/>
              <a:t>Yes = 10 </a:t>
            </a:r>
            <a:r>
              <a:rPr lang="en-US" sz="1600" dirty="0" smtClean="0"/>
              <a:t>countries; No </a:t>
            </a:r>
            <a:r>
              <a:rPr lang="en-US" sz="1600" dirty="0"/>
              <a:t>= 11 </a:t>
            </a:r>
            <a:r>
              <a:rPr lang="en-US" sz="1600" dirty="0" smtClean="0"/>
              <a:t>countries</a:t>
            </a:r>
            <a:endParaRPr lang="en-US" sz="1600" dirty="0" smtClean="0">
              <a:solidFill>
                <a:srgbClr val="376092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4050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63"/>
            <a:ext cx="9143999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 descr="http://www.gcpr-blog.net/wp-content/uploads/2010/11/shutterstock_Bulgaria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08720"/>
            <a:ext cx="734481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        </a:t>
            </a:r>
            <a:r>
              <a:rPr lang="en-GB" sz="3200" b="1" dirty="0" smtClean="0"/>
              <a:t>Demographic time bomb</a:t>
            </a:r>
            <a:endParaRPr lang="en-GB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Population decline of 7 % 2001-2011 </a:t>
            </a:r>
          </a:p>
          <a:p>
            <a:r>
              <a:rPr lang="en-GB" dirty="0" smtClean="0"/>
              <a:t>Fertility rate &lt; 1,5 children </a:t>
            </a:r>
          </a:p>
          <a:p>
            <a:r>
              <a:rPr lang="en-GB" dirty="0" smtClean="0"/>
              <a:t>Mortality rate 15/1000</a:t>
            </a:r>
          </a:p>
          <a:p>
            <a:r>
              <a:rPr lang="en-GB" dirty="0" smtClean="0"/>
              <a:t>Birth rate 10/1000 </a:t>
            </a:r>
          </a:p>
          <a:p>
            <a:r>
              <a:rPr lang="en-GB" dirty="0" smtClean="0"/>
              <a:t>1/3 of all pregnancies are aborted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   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Nedadgående pil 3"/>
          <p:cNvSpPr/>
          <p:nvPr/>
        </p:nvSpPr>
        <p:spPr>
          <a:xfrm>
            <a:off x="4355976" y="4653136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Forløb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323</Words>
  <Application>Microsoft Office PowerPoint</Application>
  <PresentationFormat>Skærmshow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14</vt:i4>
      </vt:variant>
    </vt:vector>
  </HeadingPairs>
  <TitlesOfParts>
    <vt:vector size="15" baseType="lpstr">
      <vt:lpstr>Forløb</vt:lpstr>
      <vt:lpstr>The challenge in Recruitment and Retention of Teachers</vt:lpstr>
      <vt:lpstr>            Recruitment and retention</vt:lpstr>
      <vt:lpstr>Dias nummer 3</vt:lpstr>
      <vt:lpstr>                     Attraction of teachers</vt:lpstr>
      <vt:lpstr>                   Retention / drop out</vt:lpstr>
      <vt:lpstr>                     Teacher retention factors </vt:lpstr>
      <vt:lpstr>Dias nummer 7</vt:lpstr>
      <vt:lpstr>Dias nummer 8</vt:lpstr>
      <vt:lpstr>                 Demographic time bomb</vt:lpstr>
      <vt:lpstr>Dias nummer 10</vt:lpstr>
      <vt:lpstr>Dias nummer 11</vt:lpstr>
      <vt:lpstr>           Key challenges &amp; opportunities</vt:lpstr>
      <vt:lpstr>                      Especially young teachers</vt:lpstr>
      <vt:lpstr>Dias nummer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Martin</dc:creator>
  <cp:lastModifiedBy>Martin</cp:lastModifiedBy>
  <cp:revision>20</cp:revision>
  <dcterms:created xsi:type="dcterms:W3CDTF">2012-12-19T10:29:36Z</dcterms:created>
  <dcterms:modified xsi:type="dcterms:W3CDTF">2012-12-20T10:05:23Z</dcterms:modified>
</cp:coreProperties>
</file>