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60" r:id="rId3"/>
    <p:sldId id="259" r:id="rId4"/>
    <p:sldId id="262" r:id="rId5"/>
    <p:sldId id="265" r:id="rId6"/>
    <p:sldId id="266" r:id="rId7"/>
    <p:sldId id="301" r:id="rId8"/>
    <p:sldId id="267" r:id="rId9"/>
    <p:sldId id="268" r:id="rId10"/>
    <p:sldId id="269" r:id="rId11"/>
    <p:sldId id="270" r:id="rId12"/>
    <p:sldId id="271" r:id="rId13"/>
    <p:sldId id="258" r:id="rId14"/>
    <p:sldId id="273" r:id="rId15"/>
    <p:sldId id="263" r:id="rId16"/>
    <p:sldId id="274" r:id="rId17"/>
    <p:sldId id="303" r:id="rId18"/>
    <p:sldId id="305" r:id="rId19"/>
    <p:sldId id="275" r:id="rId20"/>
    <p:sldId id="276" r:id="rId21"/>
    <p:sldId id="277" r:id="rId22"/>
    <p:sldId id="278" r:id="rId23"/>
    <p:sldId id="279" r:id="rId24"/>
    <p:sldId id="313" r:id="rId25"/>
    <p:sldId id="280" r:id="rId26"/>
    <p:sldId id="281" r:id="rId27"/>
    <p:sldId id="283" r:id="rId28"/>
    <p:sldId id="284" r:id="rId29"/>
    <p:sldId id="285" r:id="rId30"/>
    <p:sldId id="286" r:id="rId31"/>
    <p:sldId id="287" r:id="rId32"/>
    <p:sldId id="289" r:id="rId33"/>
    <p:sldId id="290" r:id="rId34"/>
    <p:sldId id="307" r:id="rId35"/>
    <p:sldId id="291" r:id="rId36"/>
    <p:sldId id="293" r:id="rId37"/>
    <p:sldId id="294" r:id="rId38"/>
    <p:sldId id="299" r:id="rId39"/>
    <p:sldId id="310" r:id="rId40"/>
    <p:sldId id="309" r:id="rId41"/>
    <p:sldId id="314" r:id="rId42"/>
    <p:sldId id="308" r:id="rId43"/>
    <p:sldId id="302" r:id="rId44"/>
    <p:sldId id="312" r:id="rId45"/>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33D"/>
    <a:srgbClr val="532476"/>
    <a:srgbClr val="660066"/>
    <a:srgbClr val="006600"/>
    <a:srgbClr val="003300"/>
    <a:srgbClr val="C76361"/>
    <a:srgbClr val="AC1EA2"/>
    <a:srgbClr val="0000FF"/>
    <a:srgbClr val="FF9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8" d="100"/>
          <a:sy n="68" d="100"/>
        </p:scale>
        <p:origin x="-139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79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B9D0D-A3E1-45E4-8649-0DCE6B8822ED}" type="doc">
      <dgm:prSet loTypeId="urn:microsoft.com/office/officeart/2005/8/layout/hProcess9" loCatId="process" qsTypeId="urn:microsoft.com/office/officeart/2005/8/quickstyle/simple1#1" qsCatId="simple" csTypeId="urn:microsoft.com/office/officeart/2005/8/colors/accent1_2#1" csCatId="accent1" phldr="1"/>
      <dgm:spPr/>
    </dgm:pt>
    <dgm:pt modelId="{5A391230-A901-4FBE-8B15-1028270C2B5D}">
      <dgm:prSet custT="1"/>
      <dgm:spPr>
        <a:solidFill>
          <a:srgbClr val="532476"/>
        </a:solidFill>
      </dgm:spPr>
      <dgm:t>
        <a:bodyPr/>
        <a:lstStyle/>
        <a:p>
          <a:pPr>
            <a:lnSpc>
              <a:spcPct val="100000"/>
            </a:lnSpc>
          </a:pPr>
          <a:r>
            <a:rPr lang="bg-BG" sz="1900" b="1" dirty="0" smtClean="0">
              <a:latin typeface="Arial Narrow" pitchFamily="34" charset="0"/>
            </a:rPr>
            <a:t> </a:t>
          </a:r>
          <a:r>
            <a:rPr lang="bg-BG" sz="1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Поощряване на творческото и емоционалното израстване на ученика в дух на мирно съвместно съществуване, сигурност и гражданска отговорност, </a:t>
          </a:r>
          <a:r>
            <a:rPr lang="bg-BG" sz="19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равнопоставеност</a:t>
          </a:r>
          <a:r>
            <a:rPr lang="bg-BG" sz="1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и приемственост на културните ценности през поколенията.</a:t>
          </a:r>
          <a:endParaRPr lang="bg-BG"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dgm:t>
    </dgm:pt>
    <dgm:pt modelId="{DDA52987-1511-452B-9C05-C38BE0B07FF5}" type="parTrans" cxnId="{82971843-71F1-413A-986E-3D7B64810EAB}">
      <dgm:prSet/>
      <dgm:spPr/>
      <dgm:t>
        <a:bodyPr/>
        <a:lstStyle/>
        <a:p>
          <a:endParaRPr lang="bg-BG"/>
        </a:p>
      </dgm:t>
    </dgm:pt>
    <dgm:pt modelId="{362E2267-30CE-4DB6-BA37-FE7DAAD810F5}" type="sibTrans" cxnId="{82971843-71F1-413A-986E-3D7B64810EAB}">
      <dgm:prSet/>
      <dgm:spPr/>
      <dgm:t>
        <a:bodyPr/>
        <a:lstStyle/>
        <a:p>
          <a:endParaRPr lang="bg-BG"/>
        </a:p>
      </dgm:t>
    </dgm:pt>
    <dgm:pt modelId="{C083077C-C9EA-4279-BFAA-CAA45F24E93A}">
      <dgm:prSet custT="1"/>
      <dgm:spPr>
        <a:solidFill>
          <a:srgbClr val="003300">
            <a:alpha val="88000"/>
          </a:srgbClr>
        </a:solidFill>
      </dgm:spPr>
      <dgm:t>
        <a:bodyPr/>
        <a:lstStyle/>
        <a:p>
          <a:pPr>
            <a:lnSpc>
              <a:spcPct val="100000"/>
            </a:lnSpc>
          </a:pPr>
          <a:r>
            <a:rPr lang="bg-BG" sz="2100" b="1" dirty="0" smtClean="0">
              <a:latin typeface="Arial Narrow" pitchFamily="34" charset="0"/>
            </a:rPr>
            <a:t> </a:t>
          </a:r>
          <a:r>
            <a:rPr lang="bg-BG"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Развиване на способността </a:t>
          </a:r>
          <a:r>
            <a:rPr lang="en-US"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r>
          <a:br>
            <a:rPr lang="en-US"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br>
          <a:r>
            <a:rPr lang="bg-BG"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на човека да разбира и </a:t>
          </a:r>
          <a:r>
            <a:rPr lang="en-US"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r>
          <a:br>
            <a:rPr lang="en-US"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br>
          <a:r>
            <a:rPr lang="bg-BG"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да се ориентира в</a:t>
          </a:r>
          <a:r>
            <a:rPr lang="en-US"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bg-BG" sz="2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обкръжаващата го среда.</a:t>
          </a:r>
          <a:endParaRPr lang="bg-BG" sz="2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dgm:t>
    </dgm:pt>
    <dgm:pt modelId="{580BFA3D-45BB-4EFD-940F-CB66EFB347DB}" type="parTrans" cxnId="{8731A1A3-FE92-40D5-A900-CEC0F856CFB8}">
      <dgm:prSet/>
      <dgm:spPr/>
      <dgm:t>
        <a:bodyPr/>
        <a:lstStyle/>
        <a:p>
          <a:endParaRPr lang="bg-BG"/>
        </a:p>
      </dgm:t>
    </dgm:pt>
    <dgm:pt modelId="{2500800B-7EE1-4284-85F1-C0A96A073B4D}" type="sibTrans" cxnId="{8731A1A3-FE92-40D5-A900-CEC0F856CFB8}">
      <dgm:prSet/>
      <dgm:spPr/>
      <dgm:t>
        <a:bodyPr/>
        <a:lstStyle/>
        <a:p>
          <a:endParaRPr lang="bg-BG"/>
        </a:p>
      </dgm:t>
    </dgm:pt>
    <dgm:pt modelId="{89AF3442-FCDC-4E08-92AB-9127D2BC5F20}" type="pres">
      <dgm:prSet presAssocID="{BC5B9D0D-A3E1-45E4-8649-0DCE6B8822ED}" presName="CompostProcess" presStyleCnt="0">
        <dgm:presLayoutVars>
          <dgm:dir/>
          <dgm:resizeHandles val="exact"/>
        </dgm:presLayoutVars>
      </dgm:prSet>
      <dgm:spPr/>
    </dgm:pt>
    <dgm:pt modelId="{8EEAAA25-7592-4838-8BDD-2082E5070AFB}" type="pres">
      <dgm:prSet presAssocID="{BC5B9D0D-A3E1-45E4-8649-0DCE6B8822ED}" presName="arrow" presStyleLbl="bgShp" presStyleIdx="0" presStyleCnt="1" custScaleX="117647" custLinFactNeighborX="-2499" custLinFactNeighborY="22906"/>
      <dgm:spPr>
        <a:solidFill>
          <a:srgbClr val="C348C6"/>
        </a:solidFill>
      </dgm:spPr>
      <dgm:t>
        <a:bodyPr/>
        <a:lstStyle/>
        <a:p>
          <a:endParaRPr lang="bg-BG"/>
        </a:p>
      </dgm:t>
    </dgm:pt>
    <dgm:pt modelId="{B492C4D8-F17D-4F88-8D78-701820A07267}" type="pres">
      <dgm:prSet presAssocID="{BC5B9D0D-A3E1-45E4-8649-0DCE6B8822ED}" presName="linearProcess" presStyleCnt="0"/>
      <dgm:spPr/>
    </dgm:pt>
    <dgm:pt modelId="{BCA690F5-F47E-4F55-B77F-7A3C38DD4E7D}" type="pres">
      <dgm:prSet presAssocID="{5A391230-A901-4FBE-8B15-1028270C2B5D}" presName="textNode" presStyleLbl="node1" presStyleIdx="0" presStyleCnt="2" custScaleY="136968" custLinFactNeighborX="-1025" custLinFactNeighborY="-1715">
        <dgm:presLayoutVars>
          <dgm:bulletEnabled val="1"/>
        </dgm:presLayoutVars>
      </dgm:prSet>
      <dgm:spPr/>
      <dgm:t>
        <a:bodyPr/>
        <a:lstStyle/>
        <a:p>
          <a:endParaRPr lang="bg-BG"/>
        </a:p>
      </dgm:t>
    </dgm:pt>
    <dgm:pt modelId="{E93365AB-E4C6-4E54-AD67-6306B00CD4BB}" type="pres">
      <dgm:prSet presAssocID="{362E2267-30CE-4DB6-BA37-FE7DAAD810F5}" presName="sibTrans" presStyleCnt="0"/>
      <dgm:spPr/>
    </dgm:pt>
    <dgm:pt modelId="{B1C538C6-F779-45ED-AA85-EBEF92FA47C0}" type="pres">
      <dgm:prSet presAssocID="{C083077C-C9EA-4279-BFAA-CAA45F24E93A}" presName="textNode" presStyleLbl="node1" presStyleIdx="1" presStyleCnt="2" custScaleX="90532" custScaleY="140398" custLinFactNeighborX="-68218" custLinFactNeighborY="0">
        <dgm:presLayoutVars>
          <dgm:bulletEnabled val="1"/>
        </dgm:presLayoutVars>
      </dgm:prSet>
      <dgm:spPr/>
      <dgm:t>
        <a:bodyPr/>
        <a:lstStyle/>
        <a:p>
          <a:endParaRPr lang="bg-BG"/>
        </a:p>
      </dgm:t>
    </dgm:pt>
  </dgm:ptLst>
  <dgm:cxnLst>
    <dgm:cxn modelId="{FE327830-C98A-4779-BED5-04272A91551C}" type="presOf" srcId="{C083077C-C9EA-4279-BFAA-CAA45F24E93A}" destId="{B1C538C6-F779-45ED-AA85-EBEF92FA47C0}" srcOrd="0" destOrd="0" presId="urn:microsoft.com/office/officeart/2005/8/layout/hProcess9"/>
    <dgm:cxn modelId="{82971843-71F1-413A-986E-3D7B64810EAB}" srcId="{BC5B9D0D-A3E1-45E4-8649-0DCE6B8822ED}" destId="{5A391230-A901-4FBE-8B15-1028270C2B5D}" srcOrd="0" destOrd="0" parTransId="{DDA52987-1511-452B-9C05-C38BE0B07FF5}" sibTransId="{362E2267-30CE-4DB6-BA37-FE7DAAD810F5}"/>
    <dgm:cxn modelId="{0180D3BD-8C41-4A27-8624-EC96590B6F97}" type="presOf" srcId="{5A391230-A901-4FBE-8B15-1028270C2B5D}" destId="{BCA690F5-F47E-4F55-B77F-7A3C38DD4E7D}" srcOrd="0" destOrd="0" presId="urn:microsoft.com/office/officeart/2005/8/layout/hProcess9"/>
    <dgm:cxn modelId="{8731A1A3-FE92-40D5-A900-CEC0F856CFB8}" srcId="{BC5B9D0D-A3E1-45E4-8649-0DCE6B8822ED}" destId="{C083077C-C9EA-4279-BFAA-CAA45F24E93A}" srcOrd="1" destOrd="0" parTransId="{580BFA3D-45BB-4EFD-940F-CB66EFB347DB}" sibTransId="{2500800B-7EE1-4284-85F1-C0A96A073B4D}"/>
    <dgm:cxn modelId="{46D7EDD2-1D60-4549-A4B9-C97129981665}" type="presOf" srcId="{BC5B9D0D-A3E1-45E4-8649-0DCE6B8822ED}" destId="{89AF3442-FCDC-4E08-92AB-9127D2BC5F20}" srcOrd="0" destOrd="0" presId="urn:microsoft.com/office/officeart/2005/8/layout/hProcess9"/>
    <dgm:cxn modelId="{EE86937D-CE7D-4C0B-8C7F-4D669C5D24C5}" type="presParOf" srcId="{89AF3442-FCDC-4E08-92AB-9127D2BC5F20}" destId="{8EEAAA25-7592-4838-8BDD-2082E5070AFB}" srcOrd="0" destOrd="0" presId="urn:microsoft.com/office/officeart/2005/8/layout/hProcess9"/>
    <dgm:cxn modelId="{ADCBDCC4-FA2C-4268-8B9D-09CF7325751C}" type="presParOf" srcId="{89AF3442-FCDC-4E08-92AB-9127D2BC5F20}" destId="{B492C4D8-F17D-4F88-8D78-701820A07267}" srcOrd="1" destOrd="0" presId="urn:microsoft.com/office/officeart/2005/8/layout/hProcess9"/>
    <dgm:cxn modelId="{B2E2EE09-C7F2-41FA-A77B-55203B4E0F75}" type="presParOf" srcId="{B492C4D8-F17D-4F88-8D78-701820A07267}" destId="{BCA690F5-F47E-4F55-B77F-7A3C38DD4E7D}" srcOrd="0" destOrd="0" presId="urn:microsoft.com/office/officeart/2005/8/layout/hProcess9"/>
    <dgm:cxn modelId="{8919A470-3C9D-40EA-AD6A-63FCE0D7E99F}" type="presParOf" srcId="{B492C4D8-F17D-4F88-8D78-701820A07267}" destId="{E93365AB-E4C6-4E54-AD67-6306B00CD4BB}" srcOrd="1" destOrd="0" presId="urn:microsoft.com/office/officeart/2005/8/layout/hProcess9"/>
    <dgm:cxn modelId="{52CC78D6-0E02-41A8-AD81-E714F6EE8EA7}" type="presParOf" srcId="{B492C4D8-F17D-4F88-8D78-701820A07267}" destId="{B1C538C6-F779-45ED-AA85-EBEF92FA47C0}" srcOrd="2"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FB3E9-1D19-4EC7-AB65-2BA66BDB45DB}" type="doc">
      <dgm:prSet loTypeId="urn:microsoft.com/office/officeart/2005/8/layout/target1" loCatId="relationship" qsTypeId="urn:microsoft.com/office/officeart/2005/8/quickstyle/simple1#2" qsCatId="simple" csTypeId="urn:microsoft.com/office/officeart/2005/8/colors/accent1_2#2" csCatId="accent1" phldr="1"/>
      <dgm:spPr/>
      <dgm:t>
        <a:bodyPr/>
        <a:lstStyle/>
        <a:p>
          <a:endParaRPr lang="bg-BG"/>
        </a:p>
      </dgm:t>
    </dgm:pt>
    <dgm:pt modelId="{0C90755B-5DD9-46DF-9013-10456D2F0007}">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l">
            <a:lnSpc>
              <a:spcPct val="100000"/>
            </a:lnSpc>
            <a:spcAft>
              <a:spcPts val="0"/>
            </a:spcAft>
          </a:pPr>
          <a:r>
            <a:rPr lang="bg-BG" sz="1800" b="1" dirty="0">
              <a:latin typeface="Arial Narrow" pitchFamily="34" charset="0"/>
            </a:rPr>
            <a:t>ядро: отличителна култура, система от ценности</a:t>
          </a:r>
        </a:p>
      </dgm:t>
    </dgm:pt>
    <dgm:pt modelId="{E3095F23-2056-4762-B90F-8D277F13EB5E}" type="parTrans" cxnId="{049B4F94-6C29-42F5-86F3-D49F9335A292}">
      <dgm:prSet/>
      <dgm:spPr/>
      <dgm:t>
        <a:bodyPr/>
        <a:lstStyle/>
        <a:p>
          <a:endParaRPr lang="bg-BG"/>
        </a:p>
      </dgm:t>
    </dgm:pt>
    <dgm:pt modelId="{42CBCE9D-7375-40E9-856C-FF0A0557CFFC}" type="sibTrans" cxnId="{049B4F94-6C29-42F5-86F3-D49F9335A292}">
      <dgm:prSet/>
      <dgm:spPr/>
      <dgm:t>
        <a:bodyPr/>
        <a:lstStyle/>
        <a:p>
          <a:endParaRPr lang="bg-BG"/>
        </a:p>
      </dgm:t>
    </dgm:pt>
    <dgm:pt modelId="{5F1EA652-6763-4914-8DB2-EB7429873D9C}">
      <dgm:prSet phldrT="[Текст]" custT="1">
        <dgm:style>
          <a:lnRef idx="1">
            <a:schemeClr val="accent5"/>
          </a:lnRef>
          <a:fillRef idx="2">
            <a:schemeClr val="accent5"/>
          </a:fillRef>
          <a:effectRef idx="1">
            <a:schemeClr val="accent5"/>
          </a:effectRef>
          <a:fontRef idx="minor">
            <a:schemeClr val="dk1"/>
          </a:fontRef>
        </dgm:style>
      </dgm:prSet>
      <dgm:spPr/>
      <dgm:t>
        <a:bodyPr/>
        <a:lstStyle/>
        <a:p>
          <a:pPr>
            <a:lnSpc>
              <a:spcPct val="100000"/>
            </a:lnSpc>
            <a:spcAft>
              <a:spcPts val="0"/>
            </a:spcAft>
          </a:pPr>
          <a:r>
            <a:rPr lang="bg-BG" sz="1800" b="1" dirty="0">
              <a:latin typeface="Arial Narrow" pitchFamily="34" charset="0"/>
            </a:rPr>
            <a:t>област на икономиката, образованието, науката,ИКТ</a:t>
          </a:r>
        </a:p>
      </dgm:t>
    </dgm:pt>
    <dgm:pt modelId="{6244B308-E556-4EDA-A6A4-E264C60CC543}" type="parTrans" cxnId="{ACB3625E-C80E-45AD-8D85-BC0FC504BDE7}">
      <dgm:prSet/>
      <dgm:spPr/>
      <dgm:t>
        <a:bodyPr/>
        <a:lstStyle/>
        <a:p>
          <a:endParaRPr lang="bg-BG"/>
        </a:p>
      </dgm:t>
    </dgm:pt>
    <dgm:pt modelId="{2A59CDB4-6E5F-4991-AEFF-AED96B0A7B5B}" type="sibTrans" cxnId="{ACB3625E-C80E-45AD-8D85-BC0FC504BDE7}">
      <dgm:prSet/>
      <dgm:spPr/>
      <dgm:t>
        <a:bodyPr/>
        <a:lstStyle/>
        <a:p>
          <a:endParaRPr lang="bg-BG"/>
        </a:p>
      </dgm:t>
    </dgm:pt>
    <dgm:pt modelId="{CD079B4D-BCBC-40A5-AF0B-475B2BB915A3}">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nSpc>
              <a:spcPct val="100000"/>
            </a:lnSpc>
            <a:spcAft>
              <a:spcPts val="0"/>
            </a:spcAft>
          </a:pPr>
          <a:r>
            <a:rPr lang="bg-BG" sz="1800" b="1" dirty="0">
              <a:latin typeface="Arial Narrow" pitchFamily="34" charset="0"/>
            </a:rPr>
            <a:t>политически идеи и политическа практика, традиции и </a:t>
          </a:r>
          <a:r>
            <a:rPr lang="bg-BG" sz="1800" b="1" dirty="0" smtClean="0">
              <a:latin typeface="Arial Narrow" pitchFamily="34" charset="0"/>
            </a:rPr>
            <a:t>политическа </a:t>
          </a:r>
          <a:r>
            <a:rPr lang="bg-BG" sz="1800" b="1" dirty="0">
              <a:latin typeface="Arial Narrow" pitchFamily="34" charset="0"/>
            </a:rPr>
            <a:t>и юридическа обвивка</a:t>
          </a:r>
        </a:p>
      </dgm:t>
    </dgm:pt>
    <dgm:pt modelId="{D8353F07-EEF6-4524-8174-C68AD083F0A1}" type="parTrans" cxnId="{567F0F8E-A6E0-4DA1-87A8-21C208E38924}">
      <dgm:prSet/>
      <dgm:spPr/>
      <dgm:t>
        <a:bodyPr/>
        <a:lstStyle/>
        <a:p>
          <a:endParaRPr lang="bg-BG"/>
        </a:p>
      </dgm:t>
    </dgm:pt>
    <dgm:pt modelId="{50A19CCC-D575-473F-9809-0AE3B20732A9}" type="sibTrans" cxnId="{567F0F8E-A6E0-4DA1-87A8-21C208E38924}">
      <dgm:prSet/>
      <dgm:spPr/>
      <dgm:t>
        <a:bodyPr/>
        <a:lstStyle/>
        <a:p>
          <a:endParaRPr lang="bg-BG"/>
        </a:p>
      </dgm:t>
    </dgm:pt>
    <dgm:pt modelId="{F190EFD7-DE5E-4184-9C43-BD0B1DF7F500}" type="pres">
      <dgm:prSet presAssocID="{9FFFB3E9-1D19-4EC7-AB65-2BA66BDB45DB}" presName="composite" presStyleCnt="0">
        <dgm:presLayoutVars>
          <dgm:chMax val="5"/>
          <dgm:dir/>
          <dgm:resizeHandles val="exact"/>
        </dgm:presLayoutVars>
      </dgm:prSet>
      <dgm:spPr/>
      <dgm:t>
        <a:bodyPr/>
        <a:lstStyle/>
        <a:p>
          <a:endParaRPr lang="bg-BG"/>
        </a:p>
      </dgm:t>
    </dgm:pt>
    <dgm:pt modelId="{C90D879C-3F7A-4F2E-8EFA-3797AD575570}" type="pres">
      <dgm:prSet presAssocID="{0C90755B-5DD9-46DF-9013-10456D2F0007}" presName="circle1" presStyleLbl="lnNode1" presStyleIdx="0" presStyleCnt="3"/>
      <dgm:spPr>
        <a:solidFill>
          <a:srgbClr val="F5175C"/>
        </a:solidFill>
      </dgm:spPr>
    </dgm:pt>
    <dgm:pt modelId="{87601084-FDEE-4F83-82F0-9C777B5734C6}" type="pres">
      <dgm:prSet presAssocID="{0C90755B-5DD9-46DF-9013-10456D2F0007}" presName="text1" presStyleLbl="revTx" presStyleIdx="0" presStyleCnt="3" custScaleX="158684" custScaleY="85002" custLinFactNeighborX="39471" custLinFactNeighborY="-1155">
        <dgm:presLayoutVars>
          <dgm:bulletEnabled val="1"/>
        </dgm:presLayoutVars>
      </dgm:prSet>
      <dgm:spPr/>
      <dgm:t>
        <a:bodyPr/>
        <a:lstStyle/>
        <a:p>
          <a:endParaRPr lang="bg-BG"/>
        </a:p>
      </dgm:t>
    </dgm:pt>
    <dgm:pt modelId="{77406985-7EDA-40FC-82CF-8B8A398204B0}" type="pres">
      <dgm:prSet presAssocID="{0C90755B-5DD9-46DF-9013-10456D2F0007}" presName="line1" presStyleLbl="callout" presStyleIdx="0" presStyleCnt="6"/>
      <dgm:spPr/>
    </dgm:pt>
    <dgm:pt modelId="{791C682E-C1C1-444E-80EB-1571BCBEBF89}" type="pres">
      <dgm:prSet presAssocID="{0C90755B-5DD9-46DF-9013-10456D2F0007}" presName="d1" presStyleLbl="callout" presStyleIdx="1" presStyleCnt="6"/>
      <dgm:spPr/>
    </dgm:pt>
    <dgm:pt modelId="{E6C32469-0364-4F01-943D-FE6734B0C092}" type="pres">
      <dgm:prSet presAssocID="{5F1EA652-6763-4914-8DB2-EB7429873D9C}" presName="circle2" presStyleLbl="lnNode1" presStyleIdx="1" presStyleCnt="3"/>
      <dgm:spPr>
        <a:solidFill>
          <a:srgbClr val="00B0F0"/>
        </a:solidFill>
      </dgm:spPr>
    </dgm:pt>
    <dgm:pt modelId="{7581583C-3FB5-49F0-AFC5-59DD7C0D1269}" type="pres">
      <dgm:prSet presAssocID="{5F1EA652-6763-4914-8DB2-EB7429873D9C}" presName="text2" presStyleLbl="revTx" presStyleIdx="1" presStyleCnt="3" custScaleX="158954" custScaleY="71859" custLinFactNeighborX="39336" custLinFactNeighborY="-5381">
        <dgm:presLayoutVars>
          <dgm:bulletEnabled val="1"/>
        </dgm:presLayoutVars>
      </dgm:prSet>
      <dgm:spPr/>
      <dgm:t>
        <a:bodyPr/>
        <a:lstStyle/>
        <a:p>
          <a:endParaRPr lang="bg-BG"/>
        </a:p>
      </dgm:t>
    </dgm:pt>
    <dgm:pt modelId="{7671B207-BEAA-40C7-A8B9-6EF4901D5C24}" type="pres">
      <dgm:prSet presAssocID="{5F1EA652-6763-4914-8DB2-EB7429873D9C}" presName="line2" presStyleLbl="callout" presStyleIdx="2" presStyleCnt="6"/>
      <dgm:spPr/>
    </dgm:pt>
    <dgm:pt modelId="{BFE08B2B-A50F-44D2-9993-F77CA7EB086B}" type="pres">
      <dgm:prSet presAssocID="{5F1EA652-6763-4914-8DB2-EB7429873D9C}" presName="d2" presStyleLbl="callout" presStyleIdx="3" presStyleCnt="6"/>
      <dgm:spPr/>
    </dgm:pt>
    <dgm:pt modelId="{DE5987C0-9A47-4799-A065-3D86E713760A}" type="pres">
      <dgm:prSet presAssocID="{CD079B4D-BCBC-40A5-AF0B-475B2BB915A3}" presName="circle3" presStyleLbl="lnNode1" presStyleIdx="2" presStyleCnt="3" custLinFactNeighborY="-1632"/>
      <dgm:spPr>
        <a:solidFill>
          <a:srgbClr val="4AC935"/>
        </a:solidFill>
      </dgm:spPr>
      <dgm:t>
        <a:bodyPr/>
        <a:lstStyle/>
        <a:p>
          <a:endParaRPr lang="bg-BG"/>
        </a:p>
      </dgm:t>
    </dgm:pt>
    <dgm:pt modelId="{B2DA4828-19EA-4B62-BAB1-42404664479A}" type="pres">
      <dgm:prSet presAssocID="{CD079B4D-BCBC-40A5-AF0B-475B2BB915A3}" presName="text3" presStyleLbl="revTx" presStyleIdx="2" presStyleCnt="3" custScaleX="174257" custScaleY="111439" custLinFactNeighborX="31685" custLinFactNeighborY="3109">
        <dgm:presLayoutVars>
          <dgm:bulletEnabled val="1"/>
        </dgm:presLayoutVars>
      </dgm:prSet>
      <dgm:spPr/>
      <dgm:t>
        <a:bodyPr/>
        <a:lstStyle/>
        <a:p>
          <a:endParaRPr lang="bg-BG"/>
        </a:p>
      </dgm:t>
    </dgm:pt>
    <dgm:pt modelId="{958012F3-0265-443B-A2B6-6440A47B1296}" type="pres">
      <dgm:prSet presAssocID="{CD079B4D-BCBC-40A5-AF0B-475B2BB915A3}" presName="line3" presStyleLbl="callout" presStyleIdx="4" presStyleCnt="6"/>
      <dgm:spPr/>
    </dgm:pt>
    <dgm:pt modelId="{B96AAE58-163C-4F93-AD36-EBB722E0C37F}" type="pres">
      <dgm:prSet presAssocID="{CD079B4D-BCBC-40A5-AF0B-475B2BB915A3}" presName="d3" presStyleLbl="callout" presStyleIdx="5" presStyleCnt="6"/>
      <dgm:spPr/>
    </dgm:pt>
  </dgm:ptLst>
  <dgm:cxnLst>
    <dgm:cxn modelId="{ACB3625E-C80E-45AD-8D85-BC0FC504BDE7}" srcId="{9FFFB3E9-1D19-4EC7-AB65-2BA66BDB45DB}" destId="{5F1EA652-6763-4914-8DB2-EB7429873D9C}" srcOrd="1" destOrd="0" parTransId="{6244B308-E556-4EDA-A6A4-E264C60CC543}" sibTransId="{2A59CDB4-6E5F-4991-AEFF-AED96B0A7B5B}"/>
    <dgm:cxn modelId="{FF5E0205-464A-4867-87EF-983F44C662D7}" type="presOf" srcId="{CD079B4D-BCBC-40A5-AF0B-475B2BB915A3}" destId="{B2DA4828-19EA-4B62-BAB1-42404664479A}" srcOrd="0" destOrd="0" presId="urn:microsoft.com/office/officeart/2005/8/layout/target1"/>
    <dgm:cxn modelId="{842D57D0-3F7F-48A4-9F7A-C1D41DDF8896}" type="presOf" srcId="{9FFFB3E9-1D19-4EC7-AB65-2BA66BDB45DB}" destId="{F190EFD7-DE5E-4184-9C43-BD0B1DF7F500}" srcOrd="0" destOrd="0" presId="urn:microsoft.com/office/officeart/2005/8/layout/target1"/>
    <dgm:cxn modelId="{567F0F8E-A6E0-4DA1-87A8-21C208E38924}" srcId="{9FFFB3E9-1D19-4EC7-AB65-2BA66BDB45DB}" destId="{CD079B4D-BCBC-40A5-AF0B-475B2BB915A3}" srcOrd="2" destOrd="0" parTransId="{D8353F07-EEF6-4524-8174-C68AD083F0A1}" sibTransId="{50A19CCC-D575-473F-9809-0AE3B20732A9}"/>
    <dgm:cxn modelId="{049B4F94-6C29-42F5-86F3-D49F9335A292}" srcId="{9FFFB3E9-1D19-4EC7-AB65-2BA66BDB45DB}" destId="{0C90755B-5DD9-46DF-9013-10456D2F0007}" srcOrd="0" destOrd="0" parTransId="{E3095F23-2056-4762-B90F-8D277F13EB5E}" sibTransId="{42CBCE9D-7375-40E9-856C-FF0A0557CFFC}"/>
    <dgm:cxn modelId="{7BCA2414-302A-4275-9B85-52C6AA75A530}" type="presOf" srcId="{5F1EA652-6763-4914-8DB2-EB7429873D9C}" destId="{7581583C-3FB5-49F0-AFC5-59DD7C0D1269}" srcOrd="0" destOrd="0" presId="urn:microsoft.com/office/officeart/2005/8/layout/target1"/>
    <dgm:cxn modelId="{382AC0E6-322E-496B-837D-E925C2915821}" type="presOf" srcId="{0C90755B-5DD9-46DF-9013-10456D2F0007}" destId="{87601084-FDEE-4F83-82F0-9C777B5734C6}" srcOrd="0" destOrd="0" presId="urn:microsoft.com/office/officeart/2005/8/layout/target1"/>
    <dgm:cxn modelId="{29AF5137-BEDD-46CE-9587-198781B7198C}" type="presParOf" srcId="{F190EFD7-DE5E-4184-9C43-BD0B1DF7F500}" destId="{C90D879C-3F7A-4F2E-8EFA-3797AD575570}" srcOrd="0" destOrd="0" presId="urn:microsoft.com/office/officeart/2005/8/layout/target1"/>
    <dgm:cxn modelId="{2BC2E6B3-1FB7-4954-ACEE-09EA94456419}" type="presParOf" srcId="{F190EFD7-DE5E-4184-9C43-BD0B1DF7F500}" destId="{87601084-FDEE-4F83-82F0-9C777B5734C6}" srcOrd="1" destOrd="0" presId="urn:microsoft.com/office/officeart/2005/8/layout/target1"/>
    <dgm:cxn modelId="{414F3A4E-BC1C-49EB-A6F4-F95239430031}" type="presParOf" srcId="{F190EFD7-DE5E-4184-9C43-BD0B1DF7F500}" destId="{77406985-7EDA-40FC-82CF-8B8A398204B0}" srcOrd="2" destOrd="0" presId="urn:microsoft.com/office/officeart/2005/8/layout/target1"/>
    <dgm:cxn modelId="{FD1B6D0F-2423-488F-BE04-4BF3D82DE6BD}" type="presParOf" srcId="{F190EFD7-DE5E-4184-9C43-BD0B1DF7F500}" destId="{791C682E-C1C1-444E-80EB-1571BCBEBF89}" srcOrd="3" destOrd="0" presId="urn:microsoft.com/office/officeart/2005/8/layout/target1"/>
    <dgm:cxn modelId="{5FF6BA7B-A589-4F9A-AB54-8A4E04B00749}" type="presParOf" srcId="{F190EFD7-DE5E-4184-9C43-BD0B1DF7F500}" destId="{E6C32469-0364-4F01-943D-FE6734B0C092}" srcOrd="4" destOrd="0" presId="urn:microsoft.com/office/officeart/2005/8/layout/target1"/>
    <dgm:cxn modelId="{522B193C-659E-46A6-BAC2-92F8DDC52F43}" type="presParOf" srcId="{F190EFD7-DE5E-4184-9C43-BD0B1DF7F500}" destId="{7581583C-3FB5-49F0-AFC5-59DD7C0D1269}" srcOrd="5" destOrd="0" presId="urn:microsoft.com/office/officeart/2005/8/layout/target1"/>
    <dgm:cxn modelId="{815654CD-1A19-47DB-9648-4B8108DB1E19}" type="presParOf" srcId="{F190EFD7-DE5E-4184-9C43-BD0B1DF7F500}" destId="{7671B207-BEAA-40C7-A8B9-6EF4901D5C24}" srcOrd="6" destOrd="0" presId="urn:microsoft.com/office/officeart/2005/8/layout/target1"/>
    <dgm:cxn modelId="{A964DEB5-E273-48E6-B581-C14BA078E8B3}" type="presParOf" srcId="{F190EFD7-DE5E-4184-9C43-BD0B1DF7F500}" destId="{BFE08B2B-A50F-44D2-9993-F77CA7EB086B}" srcOrd="7" destOrd="0" presId="urn:microsoft.com/office/officeart/2005/8/layout/target1"/>
    <dgm:cxn modelId="{85A4FAD3-6D0F-4814-A956-88A21CE3438B}" type="presParOf" srcId="{F190EFD7-DE5E-4184-9C43-BD0B1DF7F500}" destId="{DE5987C0-9A47-4799-A065-3D86E713760A}" srcOrd="8" destOrd="0" presId="urn:microsoft.com/office/officeart/2005/8/layout/target1"/>
    <dgm:cxn modelId="{B92D8F84-EA21-4EAC-8F35-34919673B851}" type="presParOf" srcId="{F190EFD7-DE5E-4184-9C43-BD0B1DF7F500}" destId="{B2DA4828-19EA-4B62-BAB1-42404664479A}" srcOrd="9" destOrd="0" presId="urn:microsoft.com/office/officeart/2005/8/layout/target1"/>
    <dgm:cxn modelId="{8A6C5AD6-16F8-4A62-A98C-01B34FCCC2A5}" type="presParOf" srcId="{F190EFD7-DE5E-4184-9C43-BD0B1DF7F500}" destId="{958012F3-0265-443B-A2B6-6440A47B1296}" srcOrd="10" destOrd="0" presId="urn:microsoft.com/office/officeart/2005/8/layout/target1"/>
    <dgm:cxn modelId="{55C4A26F-D720-4BDA-8634-84060EF1478D}" type="presParOf" srcId="{F190EFD7-DE5E-4184-9C43-BD0B1DF7F500}" destId="{B96AAE58-163C-4F93-AD36-EBB722E0C37F}"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AAA25-7592-4838-8BDD-2082E5070AFB}">
      <dsp:nvSpPr>
        <dsp:cNvPr id="0" name=""/>
        <dsp:cNvSpPr/>
      </dsp:nvSpPr>
      <dsp:spPr>
        <a:xfrm>
          <a:off x="0" y="0"/>
          <a:ext cx="8352923" cy="2996952"/>
        </a:xfrm>
        <a:prstGeom prst="rightArrow">
          <a:avLst/>
        </a:prstGeom>
        <a:solidFill>
          <a:srgbClr val="C348C6"/>
        </a:solidFill>
        <a:ln>
          <a:noFill/>
        </a:ln>
        <a:effectLst/>
      </dsp:spPr>
      <dsp:style>
        <a:lnRef idx="0">
          <a:scrgbClr r="0" g="0" b="0"/>
        </a:lnRef>
        <a:fillRef idx="1">
          <a:scrgbClr r="0" g="0" b="0"/>
        </a:fillRef>
        <a:effectRef idx="0">
          <a:scrgbClr r="0" g="0" b="0"/>
        </a:effectRef>
        <a:fontRef idx="minor"/>
      </dsp:style>
    </dsp:sp>
    <dsp:sp modelId="{BCA690F5-F47E-4F55-B77F-7A3C38DD4E7D}">
      <dsp:nvSpPr>
        <dsp:cNvPr id="0" name=""/>
        <dsp:cNvSpPr/>
      </dsp:nvSpPr>
      <dsp:spPr>
        <a:xfrm>
          <a:off x="0" y="656943"/>
          <a:ext cx="4221634" cy="1641946"/>
        </a:xfrm>
        <a:prstGeom prst="roundRect">
          <a:avLst/>
        </a:prstGeom>
        <a:solidFill>
          <a:srgbClr val="5324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bg-BG" sz="1900" b="1" kern="1200" dirty="0" smtClean="0">
              <a:latin typeface="Arial Narrow" pitchFamily="34" charset="0"/>
            </a:rPr>
            <a:t> </a:t>
          </a:r>
          <a:r>
            <a:rPr lang="bg-BG" sz="1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Поощряване на творческото и емоционалното израстване на ученика в дух на мирно съвместно съществуване, сигурност и гражданска отговорност, </a:t>
          </a:r>
          <a:r>
            <a:rPr lang="bg-BG" sz="19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равнопоставеност</a:t>
          </a:r>
          <a:r>
            <a:rPr lang="bg-BG" sz="1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и приемственост на културните ценности през поколенията.</a:t>
          </a:r>
          <a:endParaRPr lang="bg-BG"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dsp:txBody>
      <dsp:txXfrm>
        <a:off x="80153" y="737096"/>
        <a:ext cx="4061328" cy="1481640"/>
      </dsp:txXfrm>
    </dsp:sp>
    <dsp:sp modelId="{B1C538C6-F779-45ED-AA85-EBEF92FA47C0}">
      <dsp:nvSpPr>
        <dsp:cNvPr id="0" name=""/>
        <dsp:cNvSpPr/>
      </dsp:nvSpPr>
      <dsp:spPr>
        <a:xfrm>
          <a:off x="4320885" y="656943"/>
          <a:ext cx="3821929" cy="1683064"/>
        </a:xfrm>
        <a:prstGeom prst="roundRect">
          <a:avLst/>
        </a:prstGeom>
        <a:solidFill>
          <a:srgbClr val="003300">
            <a:alpha val="8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100000"/>
            </a:lnSpc>
            <a:spcBef>
              <a:spcPct val="0"/>
            </a:spcBef>
            <a:spcAft>
              <a:spcPct val="35000"/>
            </a:spcAft>
          </a:pPr>
          <a:r>
            <a:rPr lang="bg-BG" sz="2100" b="1" kern="1200" dirty="0" smtClean="0">
              <a:latin typeface="Arial Narrow" pitchFamily="34" charset="0"/>
            </a:rPr>
            <a:t> </a:t>
          </a:r>
          <a:r>
            <a:rPr lang="bg-BG"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Развиване на способността </a:t>
          </a:r>
          <a:r>
            <a:rPr lang="en-US"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r>
          <a:br>
            <a:rPr lang="en-US"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br>
          <a:r>
            <a:rPr lang="bg-BG"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на човека да разбира и </a:t>
          </a:r>
          <a:r>
            <a:rPr lang="en-US"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r>
          <a:br>
            <a:rPr lang="en-US"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br>
          <a:r>
            <a:rPr lang="bg-BG"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да се ориентира в</a:t>
          </a:r>
          <a:r>
            <a:rPr lang="en-US"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bg-BG" sz="2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обкръжаващата го среда.</a:t>
          </a:r>
          <a:endParaRPr lang="bg-BG" sz="21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dsp:txBody>
      <dsp:txXfrm>
        <a:off x="4403045" y="739103"/>
        <a:ext cx="3657609" cy="1518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987C0-9A47-4799-A065-3D86E713760A}">
      <dsp:nvSpPr>
        <dsp:cNvPr id="0" name=""/>
        <dsp:cNvSpPr/>
      </dsp:nvSpPr>
      <dsp:spPr>
        <a:xfrm>
          <a:off x="573236" y="1107510"/>
          <a:ext cx="3618402" cy="3618402"/>
        </a:xfrm>
        <a:prstGeom prst="ellipse">
          <a:avLst/>
        </a:prstGeom>
        <a:solidFill>
          <a:srgbClr val="4AC9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32469-0364-4F01-943D-FE6734B0C092}">
      <dsp:nvSpPr>
        <dsp:cNvPr id="0" name=""/>
        <dsp:cNvSpPr/>
      </dsp:nvSpPr>
      <dsp:spPr>
        <a:xfrm>
          <a:off x="1296916" y="1890243"/>
          <a:ext cx="2171041" cy="2171041"/>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D879C-3F7A-4F2E-8EFA-3797AD575570}">
      <dsp:nvSpPr>
        <dsp:cNvPr id="0" name=""/>
        <dsp:cNvSpPr/>
      </dsp:nvSpPr>
      <dsp:spPr>
        <a:xfrm>
          <a:off x="2020597" y="2613923"/>
          <a:ext cx="723680" cy="723680"/>
        </a:xfrm>
        <a:prstGeom prst="ellipse">
          <a:avLst/>
        </a:prstGeom>
        <a:solidFill>
          <a:srgbClr val="F517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01084-FDEE-4F83-82F0-9C777B5734C6}">
      <dsp:nvSpPr>
        <dsp:cNvPr id="0" name=""/>
        <dsp:cNvSpPr/>
      </dsp:nvSpPr>
      <dsp:spPr>
        <a:xfrm>
          <a:off x="4977959" y="27381"/>
          <a:ext cx="2870912" cy="897083"/>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ts val="0"/>
            </a:spcAft>
          </a:pPr>
          <a:r>
            <a:rPr lang="bg-BG" sz="1800" b="1" kern="1200" dirty="0">
              <a:latin typeface="Arial Narrow" pitchFamily="34" charset="0"/>
            </a:rPr>
            <a:t>ядро: отличителна култура, система от ценности</a:t>
          </a:r>
        </a:p>
      </dsp:txBody>
      <dsp:txXfrm>
        <a:off x="4977959" y="27381"/>
        <a:ext cx="2870912" cy="897083"/>
      </dsp:txXfrm>
    </dsp:sp>
    <dsp:sp modelId="{77406985-7EDA-40FC-82CF-8B8A398204B0}">
      <dsp:nvSpPr>
        <dsp:cNvPr id="0" name=""/>
        <dsp:cNvSpPr/>
      </dsp:nvSpPr>
      <dsp:spPr>
        <a:xfrm>
          <a:off x="4342405" y="488112"/>
          <a:ext cx="4523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C682E-C1C1-444E-80EB-1571BCBEBF89}">
      <dsp:nvSpPr>
        <dsp:cNvPr id="0" name=""/>
        <dsp:cNvSpPr/>
      </dsp:nvSpPr>
      <dsp:spPr>
        <a:xfrm rot="5400000">
          <a:off x="2117992" y="753160"/>
          <a:ext cx="2487048" cy="195815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1583C-3FB5-49F0-AFC5-59DD7C0D1269}">
      <dsp:nvSpPr>
        <dsp:cNvPr id="0" name=""/>
        <dsp:cNvSpPr/>
      </dsp:nvSpPr>
      <dsp:spPr>
        <a:xfrm>
          <a:off x="4973074" y="1107502"/>
          <a:ext cx="2875797" cy="7583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ts val="0"/>
            </a:spcAft>
          </a:pPr>
          <a:r>
            <a:rPr lang="bg-BG" sz="1800" b="1" kern="1200" dirty="0">
              <a:latin typeface="Arial Narrow" pitchFamily="34" charset="0"/>
            </a:rPr>
            <a:t>област на икономиката, образованието, науката,ИКТ</a:t>
          </a:r>
        </a:p>
      </dsp:txBody>
      <dsp:txXfrm>
        <a:off x="4973074" y="1107502"/>
        <a:ext cx="2875797" cy="758376"/>
      </dsp:txXfrm>
    </dsp:sp>
    <dsp:sp modelId="{7671B207-BEAA-40C7-A8B9-6EF4901D5C24}">
      <dsp:nvSpPr>
        <dsp:cNvPr id="0" name=""/>
        <dsp:cNvSpPr/>
      </dsp:nvSpPr>
      <dsp:spPr>
        <a:xfrm>
          <a:off x="4342405" y="1543479"/>
          <a:ext cx="4523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08B2B-A50F-44D2-9993-F77CA7EB086B}">
      <dsp:nvSpPr>
        <dsp:cNvPr id="0" name=""/>
        <dsp:cNvSpPr/>
      </dsp:nvSpPr>
      <dsp:spPr>
        <a:xfrm rot="5400000">
          <a:off x="2651827" y="1792064"/>
          <a:ext cx="1938016" cy="14395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A4828-19EA-4B62-BAB1-42404664479A}">
      <dsp:nvSpPr>
        <dsp:cNvPr id="0" name=""/>
        <dsp:cNvSpPr/>
      </dsp:nvSpPr>
      <dsp:spPr>
        <a:xfrm>
          <a:off x="4696212" y="2043613"/>
          <a:ext cx="3152659" cy="117609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ts val="0"/>
            </a:spcAft>
          </a:pPr>
          <a:r>
            <a:rPr lang="bg-BG" sz="1800" b="1" kern="1200" dirty="0">
              <a:latin typeface="Arial Narrow" pitchFamily="34" charset="0"/>
            </a:rPr>
            <a:t>политически идеи и политическа практика, традиции и </a:t>
          </a:r>
          <a:r>
            <a:rPr lang="bg-BG" sz="1800" b="1" kern="1200" dirty="0" smtClean="0">
              <a:latin typeface="Arial Narrow" pitchFamily="34" charset="0"/>
            </a:rPr>
            <a:t>политическа </a:t>
          </a:r>
          <a:r>
            <a:rPr lang="bg-BG" sz="1800" b="1" kern="1200" dirty="0">
              <a:latin typeface="Arial Narrow" pitchFamily="34" charset="0"/>
            </a:rPr>
            <a:t>и юридическа обвивка</a:t>
          </a:r>
        </a:p>
      </dsp:txBody>
      <dsp:txXfrm>
        <a:off x="4696212" y="2043613"/>
        <a:ext cx="3152659" cy="1176090"/>
      </dsp:txXfrm>
    </dsp:sp>
    <dsp:sp modelId="{958012F3-0265-443B-A2B6-6440A47B1296}">
      <dsp:nvSpPr>
        <dsp:cNvPr id="0" name=""/>
        <dsp:cNvSpPr/>
      </dsp:nvSpPr>
      <dsp:spPr>
        <a:xfrm>
          <a:off x="4342405" y="2598847"/>
          <a:ext cx="4523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AAE58-163C-4F93-AD36-EBB722E0C37F}">
      <dsp:nvSpPr>
        <dsp:cNvPr id="0" name=""/>
        <dsp:cNvSpPr/>
      </dsp:nvSpPr>
      <dsp:spPr>
        <a:xfrm rot="5400000">
          <a:off x="3186325" y="2830123"/>
          <a:ext cx="1384641" cy="92088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bg-BG"/>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F57468F-B8B6-461D-A857-F275A6CE3DDE}" type="datetimeFigureOut">
              <a:rPr lang="bg-BG"/>
              <a:pPr>
                <a:defRPr/>
              </a:pPr>
              <a:t>12.12.2013 г.</a:t>
            </a:fld>
            <a:endParaRPr lang="bg-BG"/>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bg-BG"/>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1DF9744-1A97-417B-9645-AA1C4DB336F9}" type="slidenum">
              <a:rPr lang="bg-BG"/>
              <a:pPr>
                <a:defRPr/>
              </a:pPr>
              <a:t>‹#›</a:t>
            </a:fld>
            <a:endParaRPr lang="bg-BG"/>
          </a:p>
        </p:txBody>
      </p:sp>
    </p:spTree>
    <p:extLst>
      <p:ext uri="{BB962C8B-B14F-4D97-AF65-F5344CB8AC3E}">
        <p14:creationId xmlns:p14="http://schemas.microsoft.com/office/powerpoint/2010/main" val="39164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F7C5049-5FE1-4BFF-A577-03898C8E2090}" type="datetimeFigureOut">
              <a:rPr lang="bg-BG"/>
              <a:pPr>
                <a:defRPr/>
              </a:pPr>
              <a:t>12.12.2013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bg-BG" noProof="0" smtClean="0"/>
              <a:t>Щракн., за да ред. стил на загл. в обр.</a:t>
            </a:r>
          </a:p>
          <a:p>
            <a:pPr lvl="1"/>
            <a:r>
              <a:rPr lang="bg-BG" noProof="0" smtClean="0"/>
              <a:t>Второ ниво</a:t>
            </a:r>
          </a:p>
          <a:p>
            <a:pPr lvl="2"/>
            <a:r>
              <a:rPr lang="bg-BG" noProof="0" smtClean="0"/>
              <a:t>Трето ниво</a:t>
            </a:r>
          </a:p>
          <a:p>
            <a:pPr lvl="3"/>
            <a:r>
              <a:rPr lang="bg-BG" noProof="0" smtClean="0"/>
              <a:t>Четвърто ниво</a:t>
            </a:r>
          </a:p>
          <a:p>
            <a:pPr lvl="4"/>
            <a:r>
              <a:rPr lang="bg-BG" noProof="0" smtClean="0"/>
              <a:t>Пето ниво</a:t>
            </a:r>
            <a:endParaRPr lang="bg-BG" noProof="0"/>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E61C5D1-20EF-46E4-ABFE-4A18F0C1D1AC}" type="slidenum">
              <a:rPr lang="bg-BG"/>
              <a:pPr>
                <a:defRPr/>
              </a:pPr>
              <a:t>‹#›</a:t>
            </a:fld>
            <a:endParaRPr lang="bg-BG"/>
          </a:p>
        </p:txBody>
      </p:sp>
    </p:spTree>
    <p:extLst>
      <p:ext uri="{BB962C8B-B14F-4D97-AF65-F5344CB8AC3E}">
        <p14:creationId xmlns:p14="http://schemas.microsoft.com/office/powerpoint/2010/main" val="1936688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bg-BG"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94E939-D375-490D-BC81-97597EB904F3}" type="slidenum">
              <a:rPr lang="en-GB" altLang="en-US" smtClean="0"/>
              <a:pPr fontAlgn="base">
                <a:spcBef>
                  <a:spcPct val="0"/>
                </a:spcBef>
                <a:spcAft>
                  <a:spcPct val="0"/>
                </a:spcAft>
              </a:pPr>
              <a:t>2</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DEDA3F03-9E58-4F49-9E5D-8B13AF83CCEC}" type="slidenum">
              <a:rPr lang="en-GB" altLang="en-US" sz="1200">
                <a:latin typeface="Calibri" pitchFamily="34" charset="0"/>
              </a:rPr>
              <a:pPr algn="r"/>
              <a:t>31</a:t>
            </a:fld>
            <a:endParaRPr lang="en-GB" altLang="en-US" sz="1200">
              <a:latin typeface="Calibri" pitchFamily="34" charset="0"/>
            </a:endParaRPr>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308329E9-16B2-4958-8B39-1B4B55390B78}" type="slidenum">
              <a:rPr lang="en-GB" altLang="en-US" sz="1200">
                <a:latin typeface="Calibri" pitchFamily="34" charset="0"/>
              </a:rPr>
              <a:pPr algn="r"/>
              <a:t>31</a:t>
            </a:fld>
            <a:endParaRPr lang="en-GB" altLang="en-US" sz="1200">
              <a:latin typeface="Calibri" pitchFamily="34" charset="0"/>
            </a:endParaRPr>
          </a:p>
        </p:txBody>
      </p:sp>
      <p:sp>
        <p:nvSpPr>
          <p:cNvPr id="583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9" name="Rectangle 3"/>
          <p:cNvSpPr>
            <a:spLocks noGrp="1" noChangeArrowheads="1"/>
          </p:cNvSpPr>
          <p:nvPr>
            <p:ph type="body" idx="1"/>
          </p:nvPr>
        </p:nvSpPr>
        <p:spPr/>
        <p:txBody>
          <a:bodyPr>
            <a:normAutofit lnSpcReduction="10000"/>
          </a:bodyPr>
          <a:lstStyle/>
          <a:p>
            <a:pPr eaLnBrk="1" fontAlgn="auto" hangingPunct="1">
              <a:spcBef>
                <a:spcPct val="0"/>
              </a:spcBef>
              <a:spcAft>
                <a:spcPts val="0"/>
              </a:spcAft>
              <a:defRPr/>
            </a:pPr>
            <a:r>
              <a:rPr lang="en-GB" altLang="en-US" b="1" dirty="0" smtClean="0"/>
              <a:t>Key messages:</a:t>
            </a:r>
          </a:p>
          <a:p>
            <a:pPr eaLnBrk="1" fontAlgn="auto" hangingPunct="1">
              <a:spcBef>
                <a:spcPct val="0"/>
              </a:spcBef>
              <a:spcAft>
                <a:spcPts val="0"/>
              </a:spcAft>
              <a:buFontTx/>
              <a:buChar char="•"/>
              <a:defRPr/>
            </a:pPr>
            <a:r>
              <a:rPr lang="en-GB" altLang="en-US" dirty="0" smtClean="0"/>
              <a:t>GIRFEC affects all services for children and is about improving outcomes for all children</a:t>
            </a:r>
          </a:p>
          <a:p>
            <a:pPr eaLnBrk="1" fontAlgn="auto" hangingPunct="1">
              <a:spcBef>
                <a:spcPct val="0"/>
              </a:spcBef>
              <a:spcAft>
                <a:spcPts val="0"/>
              </a:spcAft>
              <a:buFontTx/>
              <a:buChar char="•"/>
              <a:defRPr/>
            </a:pPr>
            <a:r>
              <a:rPr lang="en-GB" altLang="en-US" dirty="0" smtClean="0"/>
              <a:t>It involves transformational change and is strongly connected with the Early Years Framework</a:t>
            </a:r>
          </a:p>
          <a:p>
            <a:pPr eaLnBrk="1" fontAlgn="auto" hangingPunct="1">
              <a:spcBef>
                <a:spcPct val="0"/>
              </a:spcBef>
              <a:spcAft>
                <a:spcPts val="0"/>
              </a:spcAft>
              <a:defRPr/>
            </a:pPr>
            <a:r>
              <a:rPr lang="en-GB" altLang="en-US" dirty="0" smtClean="0"/>
              <a:t>Getting it right for every child is the foundation for work with all children and young people, </a:t>
            </a:r>
          </a:p>
          <a:p>
            <a:pPr eaLnBrk="1" fontAlgn="auto" hangingPunct="1">
              <a:spcBef>
                <a:spcPct val="0"/>
              </a:spcBef>
              <a:spcAft>
                <a:spcPts val="0"/>
              </a:spcAft>
              <a:defRPr/>
            </a:pPr>
            <a:endParaRPr lang="en-GB" altLang="en-US" dirty="0" smtClean="0"/>
          </a:p>
          <a:p>
            <a:pPr eaLnBrk="1" fontAlgn="auto" hangingPunct="1">
              <a:spcBef>
                <a:spcPct val="0"/>
              </a:spcBef>
              <a:spcAft>
                <a:spcPts val="0"/>
              </a:spcAft>
              <a:defRPr/>
            </a:pPr>
            <a:r>
              <a:rPr lang="en-GB" altLang="en-US" dirty="0" smtClean="0"/>
              <a:t>Including adult services where parents are involved.</a:t>
            </a:r>
          </a:p>
          <a:p>
            <a:pPr eaLnBrk="1" fontAlgn="auto" hangingPunct="1">
              <a:spcBef>
                <a:spcPct val="0"/>
              </a:spcBef>
              <a:spcAft>
                <a:spcPts val="0"/>
              </a:spcAft>
              <a:defRPr/>
            </a:pPr>
            <a:endParaRPr lang="en-GB" altLang="en-US" dirty="0" smtClean="0"/>
          </a:p>
          <a:p>
            <a:pPr eaLnBrk="1" fontAlgn="auto" hangingPunct="1">
              <a:spcBef>
                <a:spcPct val="0"/>
              </a:spcBef>
              <a:spcAft>
                <a:spcPts val="0"/>
              </a:spcAft>
              <a:defRPr/>
            </a:pPr>
            <a:r>
              <a:rPr lang="en-GB" altLang="en-US" dirty="0" smtClean="0"/>
              <a:t>It builds on universal health and education services, and is embedded in the developing early years and youth frameworks. </a:t>
            </a:r>
          </a:p>
          <a:p>
            <a:pPr eaLnBrk="1" fontAlgn="auto" hangingPunct="1">
              <a:spcBef>
                <a:spcPct val="0"/>
              </a:spcBef>
              <a:spcAft>
                <a:spcPts val="0"/>
              </a:spcAft>
              <a:defRPr/>
            </a:pPr>
            <a:endParaRPr lang="en-GB" altLang="en-US" dirty="0" smtClean="0"/>
          </a:p>
          <a:p>
            <a:pPr eaLnBrk="1" fontAlgn="auto" hangingPunct="1">
              <a:spcBef>
                <a:spcPct val="0"/>
              </a:spcBef>
              <a:spcAft>
                <a:spcPts val="0"/>
              </a:spcAft>
              <a:defRPr/>
            </a:pPr>
            <a:r>
              <a:rPr lang="en-GB" altLang="en-US" dirty="0" smtClean="0"/>
              <a:t>Developments in the universal services of health and education, such as Better Health Better Care and Curriculum for Excellence, are identifying what needs to be done in those particular areas to improve outcomes for children.</a:t>
            </a:r>
          </a:p>
          <a:p>
            <a:pPr eaLnBrk="1" fontAlgn="auto" hangingPunct="1">
              <a:spcBef>
                <a:spcPct val="0"/>
              </a:spcBef>
              <a:spcAft>
                <a:spcPts val="0"/>
              </a:spcAft>
              <a:buFontTx/>
              <a:buChar char="•"/>
              <a:defRPr/>
            </a:pPr>
            <a:endParaRPr lang="en-GB" altLang="en-US" dirty="0" smtClean="0"/>
          </a:p>
          <a:p>
            <a:pPr eaLnBrk="1" fontAlgn="auto" hangingPunct="1">
              <a:spcBef>
                <a:spcPct val="0"/>
              </a:spcBef>
              <a:spcAft>
                <a:spcPts val="0"/>
              </a:spcAft>
              <a:defRPr/>
            </a:pPr>
            <a:r>
              <a:rPr lang="en-GB" altLang="en-US" b="1" dirty="0" smtClean="0"/>
              <a:t>Children will: </a:t>
            </a:r>
          </a:p>
          <a:p>
            <a:pPr marL="414715" lvl="1" indent="-249122" eaLnBrk="1" fontAlgn="auto" hangingPunct="1">
              <a:spcBef>
                <a:spcPct val="0"/>
              </a:spcBef>
              <a:spcAft>
                <a:spcPts val="0"/>
              </a:spcAft>
              <a:defRPr/>
            </a:pPr>
            <a:r>
              <a:rPr lang="en-GB" altLang="en-US" dirty="0" smtClean="0"/>
              <a:t>feel confident about the help they are getting</a:t>
            </a:r>
          </a:p>
          <a:p>
            <a:pPr marL="414715" lvl="1" indent="-249122" eaLnBrk="1" fontAlgn="auto" hangingPunct="1">
              <a:spcBef>
                <a:spcPct val="0"/>
              </a:spcBef>
              <a:spcAft>
                <a:spcPts val="0"/>
              </a:spcAft>
              <a:defRPr/>
            </a:pPr>
            <a:r>
              <a:rPr lang="en-GB" altLang="en-US" dirty="0" smtClean="0"/>
              <a:t>understand what is happening and why</a:t>
            </a:r>
          </a:p>
          <a:p>
            <a:pPr marL="414715" lvl="1" indent="-249122" eaLnBrk="1" fontAlgn="auto" hangingPunct="1">
              <a:spcBef>
                <a:spcPct val="0"/>
              </a:spcBef>
              <a:spcAft>
                <a:spcPts val="0"/>
              </a:spcAft>
              <a:defRPr/>
            </a:pPr>
            <a:r>
              <a:rPr lang="en-GB" altLang="en-US" dirty="0" smtClean="0"/>
              <a:t>have been listened to carefully</a:t>
            </a:r>
          </a:p>
          <a:p>
            <a:pPr marL="414715" lvl="1" indent="-249122" eaLnBrk="1" fontAlgn="auto" hangingPunct="1">
              <a:spcBef>
                <a:spcPct val="0"/>
              </a:spcBef>
              <a:spcAft>
                <a:spcPts val="0"/>
              </a:spcAft>
              <a:defRPr/>
            </a:pPr>
            <a:r>
              <a:rPr lang="en-GB" altLang="en-US" dirty="0" smtClean="0"/>
              <a:t>be appropriately involved</a:t>
            </a:r>
          </a:p>
          <a:p>
            <a:pPr marL="414715" lvl="1" indent="-249122" eaLnBrk="1" fontAlgn="auto" hangingPunct="1">
              <a:spcBef>
                <a:spcPct val="0"/>
              </a:spcBef>
              <a:spcAft>
                <a:spcPts val="0"/>
              </a:spcAft>
              <a:defRPr/>
            </a:pPr>
            <a:r>
              <a:rPr lang="en-GB" altLang="en-US" dirty="0" smtClean="0"/>
              <a:t>be able to rely on appropriate help and have a streamlined and co-ordinated response. </a:t>
            </a:r>
            <a:endParaRPr lang="en-GB" altLang="en-US" sz="3000" dirty="0"/>
          </a:p>
          <a:p>
            <a:pPr eaLnBrk="1" fontAlgn="auto" hangingPunct="1">
              <a:spcBef>
                <a:spcPct val="0"/>
              </a:spcBef>
              <a:spcAft>
                <a:spcPts val="0"/>
              </a:spcAft>
              <a:defRPr/>
            </a:pPr>
            <a:endParaRPr lang="en-GB" altLang="en-US" dirty="0" smtClean="0"/>
          </a:p>
          <a:p>
            <a:pPr eaLnBrk="1" fontAlgn="auto" hangingPunct="1">
              <a:spcBef>
                <a:spcPct val="0"/>
              </a:spcBef>
              <a:spcAft>
                <a:spcPts val="0"/>
              </a:spcAft>
              <a:defRPr/>
            </a:pPr>
            <a:endParaRPr lang="en-GB"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181D09A5-9FCE-4479-91A4-5D4CFC4409C2}" type="slidenum">
              <a:rPr lang="en-GB" altLang="en-US" sz="1200">
                <a:latin typeface="Calibri" pitchFamily="34" charset="0"/>
              </a:rPr>
              <a:pPr algn="r"/>
              <a:t>32</a:t>
            </a:fld>
            <a:endParaRPr lang="en-GB" altLang="en-US" sz="1200">
              <a:latin typeface="Calibri" pitchFamily="34" charset="0"/>
            </a:endParaRPr>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43A6F449-B3B2-4CFB-B968-EE516E261108}" type="slidenum">
              <a:rPr lang="en-GB" altLang="en-US" sz="1200">
                <a:latin typeface="Calibri" pitchFamily="34" charset="0"/>
              </a:rPr>
              <a:pPr algn="r"/>
              <a:t>32</a:t>
            </a:fld>
            <a:endParaRPr lang="en-GB" altLang="en-US" sz="1200">
              <a:latin typeface="Calibri" pitchFamily="34" charset="0"/>
            </a:endParaRPr>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Key messages:</a:t>
            </a:r>
          </a:p>
          <a:p>
            <a:pPr eaLnBrk="1" hangingPunct="1">
              <a:spcBef>
                <a:spcPct val="0"/>
              </a:spcBef>
              <a:buFontTx/>
              <a:buChar char="•"/>
            </a:pPr>
            <a:r>
              <a:rPr lang="en-US" altLang="en-US" smtClean="0"/>
              <a:t>Four capacities central to Curriculum for Excellence and in outcome agreements</a:t>
            </a:r>
          </a:p>
          <a:p>
            <a:pPr eaLnBrk="1" hangingPunct="1">
              <a:spcBef>
                <a:spcPct val="0"/>
              </a:spcBef>
              <a:buFontTx/>
              <a:buChar char="•"/>
            </a:pPr>
            <a:r>
              <a:rPr lang="en-US" altLang="en-US" smtClean="0"/>
              <a:t>Relationship between each is important in GIRFEC practice</a:t>
            </a:r>
          </a:p>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bg-BG"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3DA57-1A13-4FA0-B263-C0FA9103AD71}" type="slidenum">
              <a:rPr lang="en-GB" altLang="en-US" smtClean="0"/>
              <a:pPr fontAlgn="base">
                <a:spcBef>
                  <a:spcPct val="0"/>
                </a:spcBef>
                <a:spcAft>
                  <a:spcPct val="0"/>
                </a:spcAft>
              </a:pPr>
              <a:t>36</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05FF77-7AAB-4CF9-94C0-464F557B2452}" type="slidenum">
              <a:rPr lang="en-US" altLang="en-US" smtClean="0"/>
              <a:pPr fontAlgn="base">
                <a:spcBef>
                  <a:spcPct val="0"/>
                </a:spcBef>
                <a:spcAft>
                  <a:spcPct val="0"/>
                </a:spcAft>
              </a:pPr>
              <a:t>37</a:t>
            </a:fld>
            <a:endParaRPr lang="en-US" alt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D0DB0-5B18-487A-A676-A3F4006E806E}" type="slidenum">
              <a:rPr lang="en-GB" altLang="en-US" smtClean="0"/>
              <a:pPr fontAlgn="base">
                <a:spcBef>
                  <a:spcPct val="0"/>
                </a:spcBef>
                <a:spcAft>
                  <a:spcPct val="0"/>
                </a:spcAft>
              </a:pPr>
              <a:t>38</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bg-BG"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140198-EC7C-48F9-9EF5-BC9E0EBD6128}" type="slidenum">
              <a:rPr lang="en-GB" altLang="en-US" smtClean="0"/>
              <a:pPr fontAlgn="base">
                <a:spcBef>
                  <a:spcPct val="0"/>
                </a:spcBef>
                <a:spcAft>
                  <a:spcPct val="0"/>
                </a:spcAft>
              </a:pPr>
              <a:t>13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524000" y="304800"/>
            <a:ext cx="3659188" cy="2743200"/>
          </a:xfrm>
          <a:noFill/>
          <a:ln>
            <a:solidFill>
              <a:srgbClr val="000000"/>
            </a:solidFill>
            <a:miter lim="800000"/>
            <a:headEnd/>
            <a:tailEnd/>
          </a:ln>
        </p:spPr>
      </p:sp>
      <p:sp>
        <p:nvSpPr>
          <p:cNvPr id="51203" name="Notes Placeholder 2"/>
          <p:cNvSpPr>
            <a:spLocks noGrp="1"/>
          </p:cNvSpPr>
          <p:nvPr>
            <p:ph type="body" idx="1"/>
          </p:nvPr>
        </p:nvSpPr>
        <p:spPr bwMode="auto">
          <a:xfrm>
            <a:off x="228600" y="3048000"/>
            <a:ext cx="6324600" cy="6096000"/>
          </a:xfrm>
          <a:noFill/>
        </p:spPr>
        <p:txBody>
          <a:bodyPr wrap="square" numCol="1" anchor="t" anchorCtr="0" compatLnSpc="1">
            <a:prstTxWarp prst="textNoShape">
              <a:avLst/>
            </a:prstTxWarp>
          </a:bodyPr>
          <a:lstStyle/>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r>
              <a:rPr lang="en-US" altLang="en-US" smtClean="0">
                <a:ea typeface="ヒラギノ角ゴ Pro W3"/>
                <a:cs typeface="ヒラギノ角ゴ Pro W3"/>
              </a:rPr>
              <a:t>Just not good enough to have lit and maths ethics, </a:t>
            </a: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r>
              <a:rPr lang="en-US" altLang="en-US" smtClean="0">
                <a:ea typeface="ヒラギノ角ゴ Pro W3"/>
                <a:cs typeface="ヒラギノ角ゴ Pro W3"/>
              </a:rPr>
              <a:t>Facilitator note. </a:t>
            </a: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r>
              <a:rPr lang="en-US" altLang="en-US" smtClean="0">
                <a:ea typeface="ヒラギノ角ゴ Pro W3"/>
                <a:cs typeface="ヒラギノ角ゴ Pro W3"/>
              </a:rPr>
              <a:t>Go over slide and encourage discussion if time.</a:t>
            </a:r>
          </a:p>
          <a:p>
            <a:pPr defTabSz="420688" eaLnBrk="1" hangingPunct="1">
              <a:spcBef>
                <a:spcPct val="0"/>
              </a:spcBef>
            </a:pPr>
            <a:r>
              <a:rPr lang="en-US" altLang="en-US" smtClean="0">
                <a:ea typeface="ヒラギノ角ゴ Pro W3"/>
                <a:cs typeface="ヒラギノ角ゴ Pro W3"/>
              </a:rPr>
              <a:t>For many colleagues  this is a challenging goal especially in the context of reorganised and wide remits. </a:t>
            </a: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r>
              <a:rPr lang="en-US" altLang="en-US" smtClean="0">
                <a:ea typeface="ヒラギノ角ゴ Pro W3"/>
                <a:cs typeface="ヒラギノ角ゴ Pro W3"/>
              </a:rPr>
              <a:t>This slide acts as a link between what we want for our children- our dreams goal aspirations – and how we achieve them. </a:t>
            </a: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r>
              <a:rPr lang="en-US" altLang="en-US" smtClean="0">
                <a:ea typeface="ヒラギノ角ゴ Pro W3"/>
                <a:cs typeface="ヒラギノ角ゴ Pro W3"/>
              </a:rPr>
              <a:t> PTs cannot achieve this on their own.  Their impact is through, that is mediated by, the teachers for whom they have responsibility.</a:t>
            </a: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buFontTx/>
              <a:buChar char="•"/>
            </a:pPr>
            <a:r>
              <a:rPr lang="en-US" altLang="en-US" smtClean="0">
                <a:ea typeface="ヒラギノ角ゴ Pro W3"/>
                <a:cs typeface="ヒラギノ角ゴ Pro W3"/>
              </a:rPr>
              <a:t>As facilitator you are raising the question here  to what extent each PT’s work directly impacts on Learning and Teaching.  Refer to the dreams list on the flipchart and raise the issue that they as PTs can only achieve their goals for their pupils for the most part through effective Learning and Teaching and this is primarily about what happens in the classroom.  This means that the PT’s impact is mediated through other people.  Getting the people for whom they are responsible to change and improve what they do.</a:t>
            </a:r>
          </a:p>
          <a:p>
            <a:pPr defTabSz="420688" eaLnBrk="1" hangingPunct="1">
              <a:spcBef>
                <a:spcPct val="0"/>
              </a:spcBef>
              <a:buFontTx/>
              <a:buChar char="•"/>
            </a:pPr>
            <a:endParaRPr lang="en-US" altLang="en-US" smtClean="0">
              <a:ea typeface="ヒラギノ角ゴ Pro W3"/>
              <a:cs typeface="ヒラギノ角ゴ Pro W3"/>
            </a:endParaRPr>
          </a:p>
          <a:p>
            <a:pPr defTabSz="420688" eaLnBrk="1" hangingPunct="1">
              <a:spcBef>
                <a:spcPct val="0"/>
              </a:spcBef>
              <a:buFontTx/>
              <a:buChar char="•"/>
            </a:pPr>
            <a:r>
              <a:rPr lang="en-US" altLang="en-US" smtClean="0">
                <a:ea typeface="ヒラギノ角ゴ Pro W3"/>
                <a:cs typeface="ヒラギノ角ゴ Pro W3"/>
              </a:rPr>
              <a:t>But this is hard.  Elmore, the famous Harvard educationalist, argues that the further away you are from the classroom the harder it is to effect or affect change in classroom.   Imagine the role of HT, Director, Cabinet Secretary. The PT is trying to get change in classrooms for which they are not directly involved on a daily basis.  It is hard enough  changing  your own teaching practice in your own classroom.  Much harder in trying to get change in the practice of others!</a:t>
            </a:r>
          </a:p>
          <a:p>
            <a:pPr defTabSz="420688" eaLnBrk="1" hangingPunct="1">
              <a:spcBef>
                <a:spcPct val="0"/>
              </a:spcBef>
            </a:pPr>
            <a:endParaRPr lang="en-US" altLang="en-US" smtClean="0">
              <a:ea typeface="ヒラギノ角ゴ Pro W3"/>
              <a:cs typeface="ヒラギノ角ゴ Pro W3"/>
            </a:endParaRPr>
          </a:p>
          <a:p>
            <a:pPr defTabSz="420688" eaLnBrk="1" hangingPunct="1">
              <a:spcBef>
                <a:spcPct val="0"/>
              </a:spcBef>
            </a:pPr>
            <a:r>
              <a:rPr lang="en-US" altLang="en-US" smtClean="0">
                <a:ea typeface="ヒラギノ角ゴ Pro W3"/>
                <a:cs typeface="ヒラギノ角ゴ Pro W3"/>
              </a:rPr>
              <a:t>Continued on next slide</a:t>
            </a:r>
          </a:p>
          <a:p>
            <a:pPr defTabSz="420688" eaLnBrk="1" hangingPunct="1">
              <a:spcBef>
                <a:spcPct val="0"/>
              </a:spcBef>
            </a:pPr>
            <a:endParaRPr lang="en-US" altLang="en-US" smtClean="0">
              <a:ea typeface="ヒラギノ角ゴ Pro W3"/>
              <a:cs typeface="ヒラギノ角ゴ Pro W3"/>
            </a:endParaRPr>
          </a:p>
        </p:txBody>
      </p:sp>
      <p:sp>
        <p:nvSpPr>
          <p:cNvPr id="51204" name="Slide Number Placeholder 5"/>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457200"/>
            <a:fld id="{3A49F9D6-69DB-485A-A452-6A79D70BB702}" type="slidenum">
              <a:rPr lang="en-US" altLang="en-US" sz="1200">
                <a:latin typeface="Calibri" pitchFamily="34" charset="0"/>
                <a:ea typeface="ヒラギノ角ゴ Pro W3"/>
                <a:cs typeface="ヒラギノ角ゴ Pro W3"/>
              </a:rPr>
              <a:pPr algn="r" defTabSz="457200"/>
              <a:t>18</a:t>
            </a:fld>
            <a:endParaRPr lang="en-US" altLang="en-US" sz="1200">
              <a:latin typeface="Calibri" pitchFamily="34" charset="0"/>
              <a:ea typeface="ヒラギノ角ゴ Pro W3"/>
              <a:cs typeface="ヒラギノ角ゴ Pro W3"/>
            </a:endParaRPr>
          </a:p>
        </p:txBody>
      </p:sp>
      <p:sp>
        <p:nvSpPr>
          <p:cNvPr id="51205" name="Footer Placeholder 4"/>
          <p:cNvSpPr txBox="1">
            <a:spLocks noGrp="1"/>
          </p:cNvSpPr>
          <p:nvPr/>
        </p:nvSpPr>
        <p:spPr bwMode="auto">
          <a:xfrm>
            <a:off x="0" y="8685213"/>
            <a:ext cx="2971800" cy="457200"/>
          </a:xfrm>
          <a:prstGeom prst="rect">
            <a:avLst/>
          </a:prstGeom>
          <a:noFill/>
          <a:ln w="9525">
            <a:noFill/>
            <a:miter lim="800000"/>
            <a:headEnd/>
            <a:tailEnd/>
          </a:ln>
        </p:spPr>
        <p:txBody>
          <a:bodyPr lIns="91431" tIns="45716" rIns="91431" bIns="45716" anchor="b"/>
          <a:lstStyle/>
          <a:p>
            <a:pPr defTabSz="457200"/>
            <a:r>
              <a:rPr lang="en-US" altLang="en-US" sz="1200">
                <a:latin typeface="Calibri" pitchFamily="34" charset="0"/>
              </a:rPr>
              <a:t>Session 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D47318-20BB-44E7-95B7-3854B5150390}" type="slidenum">
              <a:rPr lang="en-GB" altLang="en-US" smtClean="0"/>
              <a:pPr fontAlgn="base">
                <a:spcBef>
                  <a:spcPct val="0"/>
                </a:spcBef>
                <a:spcAft>
                  <a:spcPct val="0"/>
                </a:spcAft>
              </a:pPr>
              <a:t>21</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0" y="304800"/>
            <a:ext cx="3124200" cy="2343150"/>
          </a:xfrm>
          <a:noFill/>
          <a:ln>
            <a:solidFill>
              <a:srgbClr val="000000"/>
            </a:solidFill>
            <a:miter lim="800000"/>
            <a:headEnd/>
            <a:tailEnd/>
          </a:ln>
        </p:spPr>
      </p:sp>
      <p:sp>
        <p:nvSpPr>
          <p:cNvPr id="53251" name="Notes Placeholder 2"/>
          <p:cNvSpPr>
            <a:spLocks noGrp="1"/>
          </p:cNvSpPr>
          <p:nvPr>
            <p:ph type="body" idx="1"/>
          </p:nvPr>
        </p:nvSpPr>
        <p:spPr bwMode="auto">
          <a:xfrm>
            <a:off x="0" y="2667000"/>
            <a:ext cx="6858000" cy="6477000"/>
          </a:xfrm>
          <a:noFill/>
        </p:spPr>
        <p:txBody>
          <a:bodyPr wrap="square" numCol="1" anchor="t" anchorCtr="0" compatLnSpc="1">
            <a:prstTxWarp prst="textNoShape">
              <a:avLst/>
            </a:prstTxWarp>
          </a:bodyPr>
          <a:lstStyle/>
          <a:p>
            <a:pPr defTabSz="420688" eaLnBrk="1" hangingPunct="1">
              <a:lnSpc>
                <a:spcPct val="150000"/>
              </a:lnSpc>
              <a:spcBef>
                <a:spcPts val="975"/>
              </a:spcBef>
              <a:spcAft>
                <a:spcPts val="550"/>
              </a:spcAft>
            </a:pPr>
            <a:endParaRPr lang="en-US" altLang="en-US" smtClean="0">
              <a:ea typeface="MS PGothic" pitchFamily="34" charset="-128"/>
            </a:endParaRPr>
          </a:p>
          <a:p>
            <a:pPr defTabSz="420688" eaLnBrk="1" hangingPunct="1">
              <a:lnSpc>
                <a:spcPct val="150000"/>
              </a:lnSpc>
              <a:spcBef>
                <a:spcPts val="975"/>
              </a:spcBef>
              <a:spcAft>
                <a:spcPts val="550"/>
              </a:spcAft>
            </a:pPr>
            <a:endParaRPr lang="en-US" altLang="en-US" smtClean="0">
              <a:ea typeface="MS PGothic" pitchFamily="34" charset="-128"/>
            </a:endParaRPr>
          </a:p>
          <a:p>
            <a:pPr defTabSz="420688" eaLnBrk="1" hangingPunct="1">
              <a:lnSpc>
                <a:spcPct val="150000"/>
              </a:lnSpc>
              <a:spcBef>
                <a:spcPts val="975"/>
              </a:spcBef>
              <a:spcAft>
                <a:spcPts val="550"/>
              </a:spcAft>
            </a:pPr>
            <a:endParaRPr lang="en-US" altLang="en-US" smtClean="0">
              <a:ea typeface="MS PGothic" pitchFamily="34" charset="-128"/>
            </a:endParaRPr>
          </a:p>
          <a:p>
            <a:pPr defTabSz="420688" eaLnBrk="1" hangingPunct="1">
              <a:lnSpc>
                <a:spcPct val="150000"/>
              </a:lnSpc>
              <a:spcBef>
                <a:spcPts val="975"/>
              </a:spcBef>
              <a:spcAft>
                <a:spcPts val="550"/>
              </a:spcAft>
            </a:pPr>
            <a:endParaRPr lang="en-US" altLang="en-US" smtClean="0">
              <a:ea typeface="MS PGothic" pitchFamily="34" charset="-128"/>
            </a:endParaRPr>
          </a:p>
          <a:p>
            <a:pPr defTabSz="420688" eaLnBrk="1" hangingPunct="1">
              <a:lnSpc>
                <a:spcPct val="150000"/>
              </a:lnSpc>
              <a:spcBef>
                <a:spcPts val="975"/>
              </a:spcBef>
              <a:spcAft>
                <a:spcPts val="550"/>
              </a:spcAft>
            </a:pPr>
            <a:endParaRPr lang="en-US" altLang="en-US" smtClean="0">
              <a:ea typeface="MS PGothic" pitchFamily="34" charset="-128"/>
            </a:endParaRPr>
          </a:p>
          <a:p>
            <a:pPr defTabSz="420688" eaLnBrk="1" hangingPunct="1">
              <a:lnSpc>
                <a:spcPct val="150000"/>
              </a:lnSpc>
              <a:spcBef>
                <a:spcPts val="975"/>
              </a:spcBef>
              <a:spcAft>
                <a:spcPts val="550"/>
              </a:spcAft>
            </a:pPr>
            <a:endParaRPr lang="en-US" altLang="en-US" smtClean="0">
              <a:ea typeface="MS PGothic" pitchFamily="34" charset="-128"/>
            </a:endParaRPr>
          </a:p>
          <a:p>
            <a:pPr defTabSz="420688" eaLnBrk="1" hangingPunct="1">
              <a:lnSpc>
                <a:spcPct val="150000"/>
              </a:lnSpc>
              <a:spcBef>
                <a:spcPts val="975"/>
              </a:spcBef>
              <a:spcAft>
                <a:spcPts val="550"/>
              </a:spcAft>
            </a:pPr>
            <a:endParaRPr lang="en-US" altLang="en-US" smtClean="0">
              <a:ea typeface="MS PGothic" pitchFamily="34" charset="-128"/>
            </a:endParaRPr>
          </a:p>
          <a:p>
            <a:pPr defTabSz="420688" eaLnBrk="1" hangingPunct="1">
              <a:lnSpc>
                <a:spcPct val="150000"/>
              </a:lnSpc>
              <a:spcBef>
                <a:spcPts val="975"/>
              </a:spcBef>
              <a:spcAft>
                <a:spcPts val="550"/>
              </a:spcAft>
            </a:pPr>
            <a:r>
              <a:rPr lang="en-US" altLang="en-US" smtClean="0">
                <a:ea typeface="MS PGothic" pitchFamily="34" charset="-128"/>
              </a:rPr>
              <a:t>CANT REPLY ON A TOP DOWN SYSTEM : YOU NEED TO DEVELOP CAPACITY AMONGST THE STAFF TO PARTNETSHIP AND CHANGE </a:t>
            </a:r>
          </a:p>
          <a:p>
            <a:pPr defTabSz="420688" eaLnBrk="1" hangingPunct="1">
              <a:lnSpc>
                <a:spcPct val="150000"/>
              </a:lnSpc>
              <a:spcBef>
                <a:spcPts val="975"/>
              </a:spcBef>
              <a:spcAft>
                <a:spcPts val="550"/>
              </a:spcAft>
            </a:pPr>
            <a:endParaRPr lang="en-US" altLang="en-US" smtClean="0">
              <a:ea typeface="MS PGothic" pitchFamily="3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457200"/>
            <a:fld id="{929C1F86-AC17-41AE-A912-70C3D8BE27DB}" type="slidenum">
              <a:rPr lang="en-US" altLang="en-US" sz="1200">
                <a:latin typeface="Calibri" pitchFamily="34" charset="0"/>
                <a:ea typeface="MS PGothic" pitchFamily="34" charset="-128"/>
              </a:rPr>
              <a:pPr algn="r" defTabSz="457200"/>
              <a:t>23</a:t>
            </a:fld>
            <a:endParaRPr lang="en-US" altLang="en-US" sz="1200">
              <a:latin typeface="Calibri" pitchFamily="34" charset="0"/>
              <a:ea typeface="MS PGothic" pitchFamily="34" charset="-128"/>
            </a:endParaRPr>
          </a:p>
        </p:txBody>
      </p:sp>
      <p:sp>
        <p:nvSpPr>
          <p:cNvPr id="53253" name="Header Placeholder 4"/>
          <p:cNvSpPr txBox="1">
            <a:spLocks noGrp="1"/>
          </p:cNvSpPr>
          <p:nvPr/>
        </p:nvSpPr>
        <p:spPr bwMode="auto">
          <a:xfrm>
            <a:off x="0" y="0"/>
            <a:ext cx="2971800" cy="457200"/>
          </a:xfrm>
          <a:prstGeom prst="rect">
            <a:avLst/>
          </a:prstGeom>
          <a:noFill/>
          <a:ln w="9525">
            <a:noFill/>
            <a:miter lim="800000"/>
            <a:headEnd/>
            <a:tailEnd/>
          </a:ln>
        </p:spPr>
        <p:txBody>
          <a:bodyPr lIns="91431" tIns="45716" rIns="91431" bIns="45716"/>
          <a:lstStyle/>
          <a:p>
            <a:pPr defTabSz="457200"/>
            <a:r>
              <a:rPr lang="en-US" altLang="en-US" sz="1200">
                <a:latin typeface="Calibri" pitchFamily="34" charset="0"/>
              </a:rPr>
              <a:t>Option 2 in John Ravenscroft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lstStyle/>
          <a:p>
            <a:pPr algn="r" defTabSz="457200"/>
            <a:fld id="{17D2709A-FE24-4F51-B0AA-F0A04F15CD0E}" type="slidenum">
              <a:rPr lang="en-US" altLang="en-US" sz="1200">
                <a:latin typeface="Calibri" pitchFamily="34" charset="0"/>
                <a:ea typeface="MS PGothic" pitchFamily="34" charset="-128"/>
              </a:rPr>
              <a:pPr algn="r" defTabSz="457200"/>
              <a:t>25</a:t>
            </a:fld>
            <a:endParaRPr lang="en-US" altLang="en-US" sz="1200">
              <a:latin typeface="Calibri" pitchFamily="34" charset="0"/>
              <a:ea typeface="MS PGothic" pitchFamily="34" charset="-128"/>
            </a:endParaRPr>
          </a:p>
        </p:txBody>
      </p:sp>
      <p:sp>
        <p:nvSpPr>
          <p:cNvPr id="54275" name="Rectangle 2"/>
          <p:cNvSpPr>
            <a:spLocks noGrp="1" noRot="1" noChangeAspect="1" noChangeArrowheads="1" noTextEdit="1"/>
          </p:cNvSpPr>
          <p:nvPr>
            <p:ph type="sldImg"/>
          </p:nvPr>
        </p:nvSpPr>
        <p:spPr bwMode="auto">
          <a:xfrm>
            <a:off x="1117600" y="0"/>
            <a:ext cx="2032000" cy="1524000"/>
          </a:xfrm>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0" y="1600200"/>
            <a:ext cx="6858000" cy="68580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Equalizing the relationship</a:t>
            </a: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Where I want you to go with this is around lesson observation…your view about how effective it is and what happens next</a:t>
            </a: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Lesson observation is a powerful tool when done properly and combined with a number of other approaches…If we are to deliver the promise of CfE we need to get colleagues at all levels into</a:t>
            </a:r>
            <a:r>
              <a:rPr lang="en-US" altLang="en-US" sz="1500" smtClean="0">
                <a:latin typeface="Arial" pitchFamily="34" charset="0"/>
                <a:ea typeface="MS PGothic" pitchFamily="34" charset="-128"/>
              </a:rPr>
              <a:t> classes to observe the practice of Land T.</a:t>
            </a: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Traditionally much of this observation top down  Head to colleague.</a:t>
            </a: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One arrow…what happens next?</a:t>
            </a:r>
          </a:p>
          <a:p>
            <a:pPr defTabSz="420688" eaLnBrk="1" hangingPunct="1">
              <a:spcBef>
                <a:spcPct val="0"/>
              </a:spcBef>
            </a:pPr>
            <a:r>
              <a:rPr lang="en-US" altLang="en-US" sz="1300" smtClean="0">
                <a:latin typeface="Arial" pitchFamily="34" charset="0"/>
                <a:ea typeface="MS PGothic" pitchFamily="34" charset="-128"/>
              </a:rPr>
              <a:t>Often Technical   if commenting on AifL…learning intentions, traffic lights, wait time, </a:t>
            </a:r>
          </a:p>
          <a:p>
            <a:pPr defTabSz="420688" eaLnBrk="1" hangingPunct="1">
              <a:spcBef>
                <a:spcPct val="0"/>
              </a:spcBef>
            </a:pPr>
            <a:r>
              <a:rPr lang="en-US" altLang="en-US" sz="1300" smtClean="0">
                <a:latin typeface="Arial" pitchFamily="34" charset="0"/>
                <a:ea typeface="MS PGothic" pitchFamily="34" charset="-128"/>
              </a:rPr>
              <a:t>increasingly seeing deep conversations about learning and teaching…</a:t>
            </a: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And see this in peer </a:t>
            </a:r>
          </a:p>
          <a:p>
            <a:pPr defTabSz="420688" eaLnBrk="1" hangingPunct="1">
              <a:spcBef>
                <a:spcPct val="0"/>
              </a:spcBef>
            </a:pPr>
            <a:r>
              <a:rPr lang="en-US" altLang="en-US" sz="1300" smtClean="0">
                <a:latin typeface="Arial" pitchFamily="34" charset="0"/>
                <a:ea typeface="MS PGothic" pitchFamily="34" charset="-128"/>
              </a:rPr>
              <a:t>And triads</a:t>
            </a: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In learning round we are interested in the discussion that take place between individuals around learning…a number of heads and their colleagues now use template on page….to support their discussions.</a:t>
            </a:r>
          </a:p>
          <a:p>
            <a:pPr defTabSz="420688" eaLnBrk="1" hangingPunct="1">
              <a:spcBef>
                <a:spcPct val="0"/>
              </a:spcBef>
            </a:pPr>
            <a:endParaRPr lang="en-US" altLang="en-US" sz="1300" smtClean="0">
              <a:latin typeface="Arial" pitchFamily="34" charset="0"/>
              <a:ea typeface="MS PGothic" pitchFamily="34" charset="-128"/>
            </a:endParaRPr>
          </a:p>
          <a:p>
            <a:pPr defTabSz="420688" eaLnBrk="1" hangingPunct="1">
              <a:spcBef>
                <a:spcPct val="0"/>
              </a:spcBef>
            </a:pPr>
            <a:r>
              <a:rPr lang="en-US" altLang="en-US" sz="1300" smtClean="0">
                <a:latin typeface="Arial" pitchFamily="34" charset="0"/>
                <a:ea typeface="MS PGothic" pitchFamily="34" charset="-128"/>
              </a:rPr>
              <a:t>Learning rounds is on this continuum…it is not a replacement for it and our work encompasses how people observe, as individuals and groups</a:t>
            </a:r>
          </a:p>
          <a:p>
            <a:pPr defTabSz="420688" eaLnBrk="1" hangingPunct="1">
              <a:spcBef>
                <a:spcPct val="0"/>
              </a:spcBef>
            </a:pPr>
            <a:endParaRPr lang="en-US" altLang="en-US" sz="1300" smtClean="0">
              <a:latin typeface="Arial" pitchFamily="34" charset="0"/>
              <a:ea typeface="MS PGothic" pitchFamily="34" charset="-128"/>
            </a:endParaRPr>
          </a:p>
        </p:txBody>
      </p:sp>
      <p:sp>
        <p:nvSpPr>
          <p:cNvPr id="54277" name="Header Placeholder 4"/>
          <p:cNvSpPr txBox="1">
            <a:spLocks noGrp="1"/>
          </p:cNvSpPr>
          <p:nvPr/>
        </p:nvSpPr>
        <p:spPr bwMode="auto">
          <a:xfrm>
            <a:off x="0" y="0"/>
            <a:ext cx="2971800" cy="457200"/>
          </a:xfrm>
          <a:prstGeom prst="rect">
            <a:avLst/>
          </a:prstGeom>
          <a:noFill/>
          <a:ln w="9525">
            <a:noFill/>
            <a:miter lim="800000"/>
            <a:headEnd/>
            <a:tailEnd/>
          </a:ln>
        </p:spPr>
        <p:txBody>
          <a:bodyPr lIns="91431" tIns="45716" rIns="91431" bIns="45716"/>
          <a:lstStyle/>
          <a:p>
            <a:pPr defTabSz="457200"/>
            <a:r>
              <a:rPr lang="en-US" altLang="en-US" sz="1200">
                <a:latin typeface="Calibri" pitchFamily="34" charset="0"/>
              </a:rPr>
              <a:t>Option 2 in John Ravenscroft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320800" y="685800"/>
            <a:ext cx="2235200" cy="1676400"/>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0" y="2438400"/>
            <a:ext cx="6858000" cy="6019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20688" eaLnBrk="1" hangingPunct="1">
              <a:lnSpc>
                <a:spcPct val="90000"/>
              </a:lnSpc>
              <a:spcBef>
                <a:spcPct val="0"/>
              </a:spcBef>
            </a:pPr>
            <a:endParaRPr lang="en-GB" altLang="en-US" smtClean="0">
              <a:solidFill>
                <a:srgbClr val="000000"/>
              </a:solidFill>
              <a:latin typeface="Times New Roman" pitchFamily="18" charset="0"/>
            </a:endParaRPr>
          </a:p>
        </p:txBody>
      </p:sp>
      <p:sp>
        <p:nvSpPr>
          <p:cNvPr id="55300" name="Header Placeholder 3"/>
          <p:cNvSpPr txBox="1">
            <a:spLocks noGrp="1"/>
          </p:cNvSpPr>
          <p:nvPr/>
        </p:nvSpPr>
        <p:spPr bwMode="auto">
          <a:xfrm>
            <a:off x="0" y="0"/>
            <a:ext cx="2971800" cy="457200"/>
          </a:xfrm>
          <a:prstGeom prst="rect">
            <a:avLst/>
          </a:prstGeom>
          <a:noFill/>
          <a:ln w="9525">
            <a:noFill/>
            <a:miter lim="800000"/>
            <a:headEnd/>
            <a:tailEnd/>
          </a:ln>
        </p:spPr>
        <p:txBody>
          <a:bodyPr lIns="91431" tIns="45716" rIns="91431" bIns="45716"/>
          <a:lstStyle/>
          <a:p>
            <a:pPr defTabSz="457200"/>
            <a:r>
              <a:rPr lang="en-US" altLang="en-US" sz="1200">
                <a:latin typeface="Calibri" pitchFamily="34" charset="0"/>
              </a:rPr>
              <a:t>Option 2 in John Ravenscroft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defTabSz="420688" eaLnBrk="1" hangingPunct="1">
              <a:spcBef>
                <a:spcPct val="0"/>
              </a:spcBef>
            </a:pPr>
            <a:r>
              <a:rPr lang="en-US" altLang="en-US" smtClean="0">
                <a:latin typeface="Times New Roman" pitchFamily="18" charset="0"/>
                <a:ea typeface="MS PGothic" pitchFamily="34" charset="-128"/>
              </a:rPr>
              <a:t>`What is being done here is that colleagues are breaking down the privacy  of practice…Privacy of practice</a:t>
            </a:r>
          </a:p>
          <a:p>
            <a:pPr defTabSz="420688" eaLnBrk="1" hangingPunct="1">
              <a:spcBef>
                <a:spcPct val="0"/>
              </a:spcBef>
            </a:pPr>
            <a:r>
              <a:rPr lang="en-US" altLang="en-US" smtClean="0">
                <a:latin typeface="Times New Roman" pitchFamily="18" charset="0"/>
                <a:ea typeface="MS PGothic" pitchFamily="34" charset="-128"/>
              </a:rPr>
              <a:t> role of CT is to break down this privacy of practice </a:t>
            </a:r>
          </a:p>
          <a:p>
            <a:pPr defTabSz="420688" eaLnBrk="1" hangingPunct="1">
              <a:spcBef>
                <a:spcPct val="0"/>
              </a:spcBef>
            </a:pPr>
            <a:endParaRPr lang="en-US" altLang="en-US" smtClean="0">
              <a:ea typeface="MS PGothic" pitchFamily="34" charset="-128"/>
            </a:endParaRPr>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457200"/>
            <a:fld id="{413A83C2-6804-4A10-B9DD-EEF7D4D73B39}" type="slidenum">
              <a:rPr lang="en-US" altLang="en-US" sz="1200">
                <a:latin typeface="Calibri" pitchFamily="34" charset="0"/>
              </a:rPr>
              <a:pPr algn="r" defTabSz="457200"/>
              <a:t>29</a:t>
            </a:fld>
            <a:endParaRPr lang="en-US"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457200"/>
            <a:fld id="{57EC8047-853B-4F99-BC93-3D482E1DE728}" type="slidenum">
              <a:rPr lang="en-US" altLang="en-US" sz="1200">
                <a:latin typeface="Calibri" pitchFamily="34" charset="0"/>
              </a:rPr>
              <a:pPr algn="r" defTabSz="457200"/>
              <a:t>30</a:t>
            </a:fld>
            <a:endParaRPr lang="en-US" altLang="en-US" sz="1200">
              <a:latin typeface="Calibri" pitchFamily="34" charset="0"/>
            </a:endParaRPr>
          </a:p>
        </p:txBody>
      </p:sp>
      <p:sp>
        <p:nvSpPr>
          <p:cNvPr id="57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20688" eaLnBrk="1" hangingPunct="1">
              <a:spcBef>
                <a:spcPct val="0"/>
              </a:spcBef>
            </a:pPr>
            <a:endParaRPr lang="en-GB" altLang="en-US" smtClean="0">
              <a:solidFill>
                <a:srgbClr val="000000"/>
              </a:solidFill>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6"/>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lvl1pPr>
              <a:defRPr/>
            </a:lvl1pPr>
          </a:lstStyle>
          <a:p>
            <a:pPr>
              <a:defRPr/>
            </a:pPr>
            <a:fld id="{E09B955C-22CC-43F5-AEAF-B594526072A0}" type="datetime1">
              <a:rPr lang="bg-BG" smtClean="0"/>
              <a:t>12.12.2013 г.</a:t>
            </a:fld>
            <a:endParaRPr lang="bg-BG"/>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5F3C250C-926F-4495-9770-E98997C7D735}"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pPr>
              <a:defRPr/>
            </a:pPr>
            <a:fld id="{A8B58EDA-5AC9-43D1-AE73-AD3A8CED31F9}" type="datetime1">
              <a:rPr lang="bg-BG" smtClean="0"/>
              <a:t>12.12.2013 г.</a:t>
            </a:fld>
            <a:endParaRPr lang="bg-BG"/>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E5E73390-4B5F-439F-985E-A9DAD6A6AE94}"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9"/>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9"/>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pPr>
              <a:defRPr/>
            </a:pPr>
            <a:fld id="{30687E15-4314-46AB-BAA0-1B9BE1F08492}" type="datetime1">
              <a:rPr lang="bg-BG" smtClean="0"/>
              <a:t>12.12.2013 г.</a:t>
            </a:fld>
            <a:endParaRPr lang="bg-BG"/>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38D98DF0-E252-42AE-A3B0-356D0143EDDF}" type="slidenum">
              <a:rPr lang="bg-BG"/>
              <a:pPr>
                <a:defRPr/>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GB"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9A96D35B-E6E7-47C2-9FD4-856F8726A700}" type="datetime1">
              <a:rPr lang="bg-BG" smtClean="0"/>
              <a:t>12.12.2013 г.</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lgn="l">
              <a:defRPr b="0">
                <a:solidFill>
                  <a:schemeClr val="tx2">
                    <a:shade val="90000"/>
                  </a:scheme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2C8DF84-ADD5-4CFF-B7E0-E3639D2AF1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pPr>
              <a:defRPr/>
            </a:pPr>
            <a:fld id="{04379BCF-70CA-457D-9C0D-7569C330C0EA}" type="datetime1">
              <a:rPr lang="bg-BG" smtClean="0"/>
              <a:t>12.12.2013 г.</a:t>
            </a:fld>
            <a:endParaRPr lang="bg-BG"/>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0F426781-A99A-454D-9151-1CB6C2A55DB3}"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lvl1pPr>
              <a:defRPr/>
            </a:lvl1pPr>
          </a:lstStyle>
          <a:p>
            <a:pPr>
              <a:defRPr/>
            </a:pPr>
            <a:fld id="{6491FEA8-50D0-4A59-AC42-D4557D4B1A6D}" type="datetime1">
              <a:rPr lang="bg-BG" smtClean="0"/>
              <a:t>12.12.2013 г.</a:t>
            </a:fld>
            <a:endParaRPr lang="bg-BG"/>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BF39E0AB-97B3-4C8A-9F3F-36E0CF52E1A3}"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3"/>
          <p:cNvSpPr>
            <a:spLocks noGrp="1"/>
          </p:cNvSpPr>
          <p:nvPr>
            <p:ph type="dt" sz="half" idx="10"/>
          </p:nvPr>
        </p:nvSpPr>
        <p:spPr/>
        <p:txBody>
          <a:bodyPr/>
          <a:lstStyle>
            <a:lvl1pPr>
              <a:defRPr/>
            </a:lvl1pPr>
          </a:lstStyle>
          <a:p>
            <a:pPr>
              <a:defRPr/>
            </a:pPr>
            <a:fld id="{D3FCD032-D87C-4D81-8DBD-001DED30FE57}" type="datetime1">
              <a:rPr lang="bg-BG" smtClean="0"/>
              <a:t>12.12.2013 г.</a:t>
            </a:fld>
            <a:endParaRPr lang="bg-BG"/>
          </a:p>
        </p:txBody>
      </p:sp>
      <p:sp>
        <p:nvSpPr>
          <p:cNvPr id="6"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7" name="Контейнер за номер на слайда 5"/>
          <p:cNvSpPr>
            <a:spLocks noGrp="1"/>
          </p:cNvSpPr>
          <p:nvPr>
            <p:ph type="sldNum" sz="quarter" idx="12"/>
          </p:nvPr>
        </p:nvSpPr>
        <p:spPr/>
        <p:txBody>
          <a:bodyPr/>
          <a:lstStyle>
            <a:lvl1pPr>
              <a:defRPr/>
            </a:lvl1pPr>
          </a:lstStyle>
          <a:p>
            <a:pPr>
              <a:defRPr/>
            </a:pPr>
            <a:fld id="{217F9FCF-A494-468B-8A5D-B6055D1AD929}"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3"/>
          <p:cNvSpPr>
            <a:spLocks noGrp="1"/>
          </p:cNvSpPr>
          <p:nvPr>
            <p:ph type="dt" sz="half" idx="10"/>
          </p:nvPr>
        </p:nvSpPr>
        <p:spPr/>
        <p:txBody>
          <a:bodyPr/>
          <a:lstStyle>
            <a:lvl1pPr>
              <a:defRPr/>
            </a:lvl1pPr>
          </a:lstStyle>
          <a:p>
            <a:pPr>
              <a:defRPr/>
            </a:pPr>
            <a:fld id="{4BCB1C1F-D80B-4EDE-A2BE-D4105192C317}" type="datetime1">
              <a:rPr lang="bg-BG" smtClean="0"/>
              <a:t>12.12.2013 г.</a:t>
            </a:fld>
            <a:endParaRPr lang="bg-BG"/>
          </a:p>
        </p:txBody>
      </p:sp>
      <p:sp>
        <p:nvSpPr>
          <p:cNvPr id="8"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9" name="Контейнер за номер на слайда 5"/>
          <p:cNvSpPr>
            <a:spLocks noGrp="1"/>
          </p:cNvSpPr>
          <p:nvPr>
            <p:ph type="sldNum" sz="quarter" idx="12"/>
          </p:nvPr>
        </p:nvSpPr>
        <p:spPr/>
        <p:txBody>
          <a:bodyPr/>
          <a:lstStyle>
            <a:lvl1pPr>
              <a:defRPr/>
            </a:lvl1pPr>
          </a:lstStyle>
          <a:p>
            <a:pPr>
              <a:defRPr/>
            </a:pPr>
            <a:fld id="{32981AAA-1901-4AEA-B7CE-E00F75326380}"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3"/>
          <p:cNvSpPr>
            <a:spLocks noGrp="1"/>
          </p:cNvSpPr>
          <p:nvPr>
            <p:ph type="dt" sz="half" idx="10"/>
          </p:nvPr>
        </p:nvSpPr>
        <p:spPr/>
        <p:txBody>
          <a:bodyPr/>
          <a:lstStyle>
            <a:lvl1pPr>
              <a:defRPr/>
            </a:lvl1pPr>
          </a:lstStyle>
          <a:p>
            <a:pPr>
              <a:defRPr/>
            </a:pPr>
            <a:fld id="{667AEE12-9774-4881-8045-E756C58E7501}" type="datetime1">
              <a:rPr lang="bg-BG" smtClean="0"/>
              <a:t>12.12.2013 г.</a:t>
            </a:fld>
            <a:endParaRPr lang="bg-BG"/>
          </a:p>
        </p:txBody>
      </p:sp>
      <p:sp>
        <p:nvSpPr>
          <p:cNvPr id="4"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5" name="Контейнер за номер на слайда 5"/>
          <p:cNvSpPr>
            <a:spLocks noGrp="1"/>
          </p:cNvSpPr>
          <p:nvPr>
            <p:ph type="sldNum" sz="quarter" idx="12"/>
          </p:nvPr>
        </p:nvSpPr>
        <p:spPr/>
        <p:txBody>
          <a:bodyPr/>
          <a:lstStyle>
            <a:lvl1pPr>
              <a:defRPr/>
            </a:lvl1pPr>
          </a:lstStyle>
          <a:p>
            <a:pPr>
              <a:defRPr/>
            </a:pPr>
            <a:fld id="{7BDF14D7-3AFE-48D2-BD90-14851830AF75}"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3"/>
          <p:cNvSpPr>
            <a:spLocks noGrp="1"/>
          </p:cNvSpPr>
          <p:nvPr>
            <p:ph type="dt" sz="half" idx="10"/>
          </p:nvPr>
        </p:nvSpPr>
        <p:spPr/>
        <p:txBody>
          <a:bodyPr/>
          <a:lstStyle>
            <a:lvl1pPr>
              <a:defRPr/>
            </a:lvl1pPr>
          </a:lstStyle>
          <a:p>
            <a:pPr>
              <a:defRPr/>
            </a:pPr>
            <a:fld id="{D9DEE8AF-5A6A-4772-BCF5-B23824E571D5}" type="datetime1">
              <a:rPr lang="bg-BG" smtClean="0"/>
              <a:t>12.12.2013 г.</a:t>
            </a:fld>
            <a:endParaRPr lang="bg-BG"/>
          </a:p>
        </p:txBody>
      </p:sp>
      <p:sp>
        <p:nvSpPr>
          <p:cNvPr id="3"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4" name="Контейнер за номер на слайда 5"/>
          <p:cNvSpPr>
            <a:spLocks noGrp="1"/>
          </p:cNvSpPr>
          <p:nvPr>
            <p:ph type="sldNum" sz="quarter" idx="12"/>
          </p:nvPr>
        </p:nvSpPr>
        <p:spPr/>
        <p:txBody>
          <a:bodyPr/>
          <a:lstStyle>
            <a:lvl1pPr>
              <a:defRPr/>
            </a:lvl1pPr>
          </a:lstStyle>
          <a:p>
            <a:pPr>
              <a:defRPr/>
            </a:pPr>
            <a:fld id="{49057F45-B74D-44EF-82A8-C94D3857D270}"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1"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3"/>
          <p:cNvSpPr>
            <a:spLocks noGrp="1"/>
          </p:cNvSpPr>
          <p:nvPr>
            <p:ph type="dt" sz="half" idx="10"/>
          </p:nvPr>
        </p:nvSpPr>
        <p:spPr/>
        <p:txBody>
          <a:bodyPr/>
          <a:lstStyle>
            <a:lvl1pPr>
              <a:defRPr/>
            </a:lvl1pPr>
          </a:lstStyle>
          <a:p>
            <a:pPr>
              <a:defRPr/>
            </a:pPr>
            <a:fld id="{D3FC5F3F-340A-4A6E-92BA-9C615C46998E}" type="datetime1">
              <a:rPr lang="bg-BG" smtClean="0"/>
              <a:t>12.12.2013 г.</a:t>
            </a:fld>
            <a:endParaRPr lang="bg-BG"/>
          </a:p>
        </p:txBody>
      </p:sp>
      <p:sp>
        <p:nvSpPr>
          <p:cNvPr id="6"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7" name="Контейнер за номер на слайда 5"/>
          <p:cNvSpPr>
            <a:spLocks noGrp="1"/>
          </p:cNvSpPr>
          <p:nvPr>
            <p:ph type="sldNum" sz="quarter" idx="12"/>
          </p:nvPr>
        </p:nvSpPr>
        <p:spPr/>
        <p:txBody>
          <a:bodyPr/>
          <a:lstStyle>
            <a:lvl1pPr>
              <a:defRPr/>
            </a:lvl1pPr>
          </a:lstStyle>
          <a:p>
            <a:pPr>
              <a:defRPr/>
            </a:pPr>
            <a:fld id="{08DA948E-40B4-4CC6-AF80-F06D8D1BADC2}"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1"/>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Текстов контейне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3"/>
          <p:cNvSpPr>
            <a:spLocks noGrp="1"/>
          </p:cNvSpPr>
          <p:nvPr>
            <p:ph type="dt" sz="half" idx="10"/>
          </p:nvPr>
        </p:nvSpPr>
        <p:spPr/>
        <p:txBody>
          <a:bodyPr/>
          <a:lstStyle>
            <a:lvl1pPr>
              <a:defRPr/>
            </a:lvl1pPr>
          </a:lstStyle>
          <a:p>
            <a:pPr>
              <a:defRPr/>
            </a:pPr>
            <a:fld id="{40721F84-0853-4D60-AF96-C1A74076EBD7}" type="datetime1">
              <a:rPr lang="bg-BG" smtClean="0"/>
              <a:t>12.12.2013 г.</a:t>
            </a:fld>
            <a:endParaRPr lang="bg-BG"/>
          </a:p>
        </p:txBody>
      </p:sp>
      <p:sp>
        <p:nvSpPr>
          <p:cNvPr id="6"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7" name="Контейнер за номер на слайда 5"/>
          <p:cNvSpPr>
            <a:spLocks noGrp="1"/>
          </p:cNvSpPr>
          <p:nvPr>
            <p:ph type="sldNum" sz="quarter" idx="12"/>
          </p:nvPr>
        </p:nvSpPr>
        <p:spPr/>
        <p:txBody>
          <a:bodyPr/>
          <a:lstStyle>
            <a:lvl1pPr>
              <a:defRPr/>
            </a:lvl1pPr>
          </a:lstStyle>
          <a:p>
            <a:pPr>
              <a:defRPr/>
            </a:pPr>
            <a:fld id="{A1D97C2B-8998-43A8-B7FD-AF6B8686B1A7}"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Контейнер за заглавие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bg-BG" altLang="bg-BG" smtClean="0"/>
              <a:t>Щракнете, за да редактирате стила на заглавието в образеца</a:t>
            </a:r>
          </a:p>
        </p:txBody>
      </p:sp>
      <p:sp>
        <p:nvSpPr>
          <p:cNvPr id="1027" name="Текстов контейне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altLang="bg-BG" smtClean="0"/>
              <a:t>Щракн., за да ред. стил на загл. в обр.</a:t>
            </a:r>
          </a:p>
          <a:p>
            <a:pPr lvl="1"/>
            <a:r>
              <a:rPr lang="bg-BG" altLang="bg-BG" smtClean="0"/>
              <a:t>Второ ниво</a:t>
            </a:r>
          </a:p>
          <a:p>
            <a:pPr lvl="2"/>
            <a:r>
              <a:rPr lang="bg-BG" altLang="bg-BG" smtClean="0"/>
              <a:t>Трето ниво</a:t>
            </a:r>
          </a:p>
          <a:p>
            <a:pPr lvl="3"/>
            <a:r>
              <a:rPr lang="bg-BG" altLang="bg-BG" smtClean="0"/>
              <a:t>Четвърто ниво</a:t>
            </a:r>
          </a:p>
          <a:p>
            <a:pPr lvl="4"/>
            <a:r>
              <a:rPr lang="bg-BG" altLang="bg-BG" smtClean="0"/>
              <a:t>Пето ниво</a:t>
            </a:r>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C2BDF15-1B7A-48F8-B940-3CFAA4B57F25}" type="datetime1">
              <a:rPr lang="bg-BG" smtClean="0"/>
              <a:t>12.12.2013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92D429-2E19-4C84-A53F-E0FB281AAC5A}"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3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5.gif"/><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3.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infobulgaria.info/uploads/news/images/Social_Progress.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лавие 1"/>
          <p:cNvSpPr>
            <a:spLocks noGrp="1"/>
          </p:cNvSpPr>
          <p:nvPr>
            <p:ph type="ctrTitle"/>
          </p:nvPr>
        </p:nvSpPr>
        <p:spPr>
          <a:xfrm>
            <a:off x="685800" y="2130425"/>
            <a:ext cx="7772400" cy="1470025"/>
          </a:xfrm>
        </p:spPr>
        <p:txBody>
          <a:bodyPr/>
          <a:lstStyle/>
          <a:p>
            <a:pPr eaLnBrk="1" hangingPunct="1"/>
            <a:endParaRPr lang="bg-BG" altLang="bg-BG" smtClean="0"/>
          </a:p>
        </p:txBody>
      </p:sp>
      <p:sp>
        <p:nvSpPr>
          <p:cNvPr id="4" name="Подзаглавие 3"/>
          <p:cNvSpPr>
            <a:spLocks noGrp="1"/>
          </p:cNvSpPr>
          <p:nvPr>
            <p:ph type="subTitle" idx="1"/>
          </p:nvPr>
        </p:nvSpPr>
        <p:spPr bwMode="ltGray">
          <a:xfrm>
            <a:off x="0" y="5301208"/>
            <a:ext cx="9144000" cy="1584176"/>
          </a:xfrm>
          <a:gradFill flip="none" rotWithShape="1">
            <a:gsLst>
              <a:gs pos="100000">
                <a:schemeClr val="tx2">
                  <a:lumMod val="75000"/>
                </a:schemeClr>
              </a:gs>
              <a:gs pos="0">
                <a:schemeClr val="tx2"/>
              </a:gs>
            </a:gsLst>
            <a:path path="circle">
              <a:fillToRect l="50000" t="50000" r="50000" b="50000"/>
            </a:path>
            <a:tileRect/>
          </a:gradFill>
          <a:ln cap="flat" algn="ctr"/>
          <a:extLst>
            <a:ext uri="{91240B29-F687-4F45-9708-019B960494DF}">
              <a14:hiddenLine xmlns:a14="http://schemas.microsoft.com/office/drawing/2010/main" w="9525">
                <a:solidFill>
                  <a:srgbClr val="000000"/>
                </a:solidFill>
                <a:miter lim="800000"/>
                <a:headEnd/>
                <a:tailEnd/>
              </a14:hiddenLine>
            </a:ext>
          </a:extLst>
        </p:spPr>
        <p:txBody>
          <a:bodyPr rtlCol="0" anchor="ctr">
            <a:normAutofit/>
          </a:bodyPr>
          <a:lstStyle/>
          <a:p>
            <a:pPr eaLnBrk="1" fontAlgn="auto" hangingPunct="1">
              <a:spcAft>
                <a:spcPts val="0"/>
              </a:spcAft>
              <a:defRPr/>
            </a:pPr>
            <a:r>
              <a:rPr lang="en-US" sz="2500" b="1" dirty="0" smtClean="0">
                <a:solidFill>
                  <a:srgbClr val="92D050"/>
                </a:solidFill>
              </a:rPr>
              <a:t> </a:t>
            </a:r>
          </a:p>
          <a:p>
            <a:pPr eaLnBrk="1" fontAlgn="auto" hangingPunct="1">
              <a:spcAft>
                <a:spcPts val="0"/>
              </a:spcAft>
              <a:defRPr/>
            </a:pPr>
            <a:r>
              <a:rPr lang="bg-BG" sz="2500" b="1" dirty="0" smtClean="0">
                <a:solidFill>
                  <a:srgbClr val="92D050"/>
                </a:solidFill>
                <a:effectLst>
                  <a:glow rad="101600">
                    <a:schemeClr val="accent3">
                      <a:satMod val="175000"/>
                      <a:alpha val="40000"/>
                    </a:schemeClr>
                  </a:glow>
                </a:effectLst>
              </a:rPr>
              <a:t>Качествено </a:t>
            </a:r>
            <a:r>
              <a:rPr lang="bg-BG" sz="2500" b="1" dirty="0">
                <a:solidFill>
                  <a:srgbClr val="92D050"/>
                </a:solidFill>
                <a:effectLst>
                  <a:glow rad="101600">
                    <a:schemeClr val="accent3">
                      <a:satMod val="175000"/>
                      <a:alpha val="40000"/>
                    </a:schemeClr>
                  </a:glow>
                </a:effectLst>
              </a:rPr>
              <a:t>образование има там, </a:t>
            </a:r>
            <a:r>
              <a:rPr lang="bg-BG" sz="2500" b="1" dirty="0" smtClean="0">
                <a:solidFill>
                  <a:srgbClr val="92D050"/>
                </a:solidFill>
                <a:effectLst>
                  <a:glow rad="101600">
                    <a:schemeClr val="accent3">
                      <a:satMod val="175000"/>
                      <a:alpha val="40000"/>
                    </a:schemeClr>
                  </a:glow>
                </a:effectLst>
              </a:rPr>
              <a:t>където </a:t>
            </a:r>
            <a:r>
              <a:rPr lang="bg-BG" sz="2500" b="1" dirty="0">
                <a:solidFill>
                  <a:srgbClr val="92D050"/>
                </a:solidFill>
                <a:effectLst>
                  <a:glow rad="101600">
                    <a:schemeClr val="accent3">
                      <a:satMod val="175000"/>
                      <a:alpha val="40000"/>
                    </a:schemeClr>
                  </a:glow>
                </a:effectLst>
              </a:rPr>
              <a:t>има силни синдикати</a:t>
            </a:r>
          </a:p>
          <a:p>
            <a:pPr eaLnBrk="1" fontAlgn="auto" hangingPunct="1">
              <a:spcAft>
                <a:spcPts val="0"/>
              </a:spcAft>
              <a:defRPr/>
            </a:pPr>
            <a:endParaRPr lang="bg-BG" dirty="0"/>
          </a:p>
        </p:txBody>
      </p:sp>
      <p:pic>
        <p:nvPicPr>
          <p:cNvPr id="3076" name="Картина 8"/>
          <p:cNvPicPr>
            <a:picLocks noChangeAspect="1"/>
          </p:cNvPicPr>
          <p:nvPr/>
        </p:nvPicPr>
        <p:blipFill>
          <a:blip r:embed="rId2" cstate="print"/>
          <a:srcRect/>
          <a:stretch>
            <a:fillRect/>
          </a:stretch>
        </p:blipFill>
        <p:spPr bwMode="auto">
          <a:xfrm>
            <a:off x="0" y="0"/>
            <a:ext cx="9142413" cy="5273675"/>
          </a:xfrm>
          <a:prstGeom prst="rect">
            <a:avLst/>
          </a:prstGeom>
          <a:noFill/>
          <a:ln w="9525">
            <a:noFill/>
            <a:miter lim="800000"/>
            <a:headEnd/>
            <a:tailEnd/>
          </a:ln>
        </p:spPr>
      </p:pic>
      <p:sp>
        <p:nvSpPr>
          <p:cNvPr id="6" name="Правоъгълник 5"/>
          <p:cNvSpPr/>
          <p:nvPr/>
        </p:nvSpPr>
        <p:spPr>
          <a:xfrm>
            <a:off x="179512" y="260649"/>
            <a:ext cx="8892480" cy="1754326"/>
          </a:xfrm>
          <a:prstGeom prst="rect">
            <a:avLst/>
          </a:prstGeom>
        </p:spPr>
        <p:txBody>
          <a:bodyPr>
            <a:spAutoFit/>
          </a:bodyPr>
          <a:lstStyle/>
          <a:p>
            <a:pPr fontAlgn="auto">
              <a:lnSpc>
                <a:spcPct val="150000"/>
              </a:lnSpc>
              <a:spcBef>
                <a:spcPts val="600"/>
              </a:spcBef>
              <a:spcAft>
                <a:spcPts val="600"/>
              </a:spcAft>
              <a:defRPr/>
            </a:pPr>
            <a:r>
              <a:rPr lang="bg-BG"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Качествено </a:t>
            </a:r>
            <a:r>
              <a:rPr lang="en-US"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 </a:t>
            </a:r>
            <a:r>
              <a:rPr lang="bg-BG"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образование</a:t>
            </a:r>
            <a:r>
              <a:rPr lang="en-US"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  –</a:t>
            </a:r>
            <a:r>
              <a:rPr lang="bg-BG"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предпоставка</a:t>
            </a:r>
            <a:r>
              <a:rPr lang="en-US"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  </a:t>
            </a:r>
            <a:r>
              <a:rPr lang="bg-BG"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за </a:t>
            </a:r>
            <a:r>
              <a:rPr lang="en-US"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 </a:t>
            </a:r>
            <a:r>
              <a:rPr lang="bg-BG"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социален </a:t>
            </a:r>
            <a:r>
              <a:rPr lang="en-US"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 </a:t>
            </a:r>
            <a:r>
              <a:rPr lang="bg-BG" sz="3600" b="1" cap="all" dirty="0">
                <a:ln w="1905"/>
                <a:solidFill>
                  <a:srgbClr val="C00000"/>
                </a:solidFill>
                <a:effectLst>
                  <a:glow rad="101600">
                    <a:schemeClr val="accent5">
                      <a:satMod val="175000"/>
                      <a:alpha val="40000"/>
                    </a:schemeClr>
                  </a:glow>
                  <a:innerShdw blurRad="69850" dist="43180" dir="5400000">
                    <a:srgbClr val="000000">
                      <a:alpha val="65000"/>
                    </a:srgbClr>
                  </a:innerShdw>
                </a:effectLst>
                <a:latin typeface="+mn-lt"/>
              </a:rPr>
              <a:t>прогрес</a:t>
            </a:r>
          </a:p>
        </p:txBody>
      </p:sp>
      <p:sp>
        <p:nvSpPr>
          <p:cNvPr id="7" name="Подзаглавие 3"/>
          <p:cNvSpPr txBox="1">
            <a:spLocks/>
          </p:cNvSpPr>
          <p:nvPr/>
        </p:nvSpPr>
        <p:spPr>
          <a:xfrm>
            <a:off x="179512" y="3968824"/>
            <a:ext cx="8892480" cy="1116360"/>
          </a:xfrm>
          <a:prstGeom prst="rect">
            <a:avLst/>
          </a:prstGeom>
        </p:spPr>
        <p:txBody>
          <a:bodyPr>
            <a:normAutofit fontScale="92500"/>
          </a:bodyPr>
          <a:lstStyle/>
          <a:p>
            <a:pPr fontAlgn="auto">
              <a:spcBef>
                <a:spcPts val="600"/>
              </a:spcBef>
              <a:spcAft>
                <a:spcPts val="600"/>
              </a:spcAft>
              <a:buFont typeface="Arial" pitchFamily="34" charset="0"/>
              <a:buNone/>
              <a:defRPr/>
            </a:pPr>
            <a:r>
              <a:rPr lang="bg-BG" sz="2800" b="1" cap="all" dirty="0">
                <a:solidFill>
                  <a:srgbClr val="002060"/>
                </a:solidFill>
                <a:effectLst>
                  <a:glow rad="228600">
                    <a:schemeClr val="accent5">
                      <a:satMod val="175000"/>
                      <a:alpha val="40000"/>
                    </a:schemeClr>
                  </a:glow>
                </a:effectLst>
                <a:latin typeface="+mj-lt"/>
                <a:cs typeface="Consolas" pitchFamily="49" charset="0"/>
              </a:rPr>
              <a:t>д.</a:t>
            </a:r>
            <a:r>
              <a:rPr lang="bg-BG" sz="2800" b="1" cap="all" dirty="0" err="1">
                <a:solidFill>
                  <a:srgbClr val="002060"/>
                </a:solidFill>
                <a:effectLst>
                  <a:glow rad="228600">
                    <a:schemeClr val="accent5">
                      <a:satMod val="175000"/>
                      <a:alpha val="40000"/>
                    </a:schemeClr>
                  </a:glow>
                </a:effectLst>
                <a:latin typeface="+mj-lt"/>
                <a:cs typeface="Consolas" pitchFamily="49" charset="0"/>
              </a:rPr>
              <a:t>ик</a:t>
            </a:r>
            <a:r>
              <a:rPr lang="bg-BG" sz="2800" b="1" cap="all" dirty="0">
                <a:solidFill>
                  <a:srgbClr val="002060"/>
                </a:solidFill>
                <a:effectLst>
                  <a:glow rad="228600">
                    <a:schemeClr val="accent5">
                      <a:satMod val="175000"/>
                      <a:alpha val="40000"/>
                    </a:schemeClr>
                  </a:glow>
                </a:effectLst>
                <a:latin typeface="+mj-lt"/>
                <a:cs typeface="Consolas" pitchFamily="49" charset="0"/>
              </a:rPr>
              <a:t>.н. Янка Такева</a:t>
            </a:r>
          </a:p>
          <a:p>
            <a:pPr fontAlgn="auto">
              <a:spcBef>
                <a:spcPts val="600"/>
              </a:spcBef>
              <a:spcAft>
                <a:spcPts val="600"/>
              </a:spcAft>
              <a:buFont typeface="Arial" pitchFamily="34" charset="0"/>
              <a:buNone/>
              <a:defRPr/>
            </a:pPr>
            <a:r>
              <a:rPr lang="bg-BG" sz="2800" b="1" cap="all" dirty="0">
                <a:solidFill>
                  <a:srgbClr val="002060"/>
                </a:solidFill>
                <a:effectLst>
                  <a:glow rad="228600">
                    <a:schemeClr val="accent5">
                      <a:satMod val="175000"/>
                      <a:alpha val="40000"/>
                    </a:schemeClr>
                  </a:glow>
                </a:effectLst>
                <a:latin typeface="+mj-lt"/>
                <a:cs typeface="Consolas" pitchFamily="49" charset="0"/>
              </a:rPr>
              <a:t>председател на синдиката на българските учители</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66000"/>
          </a:schemeClr>
        </a:solidFill>
        <a:effectLst/>
      </p:bgPr>
    </p:bg>
    <p:spTree>
      <p:nvGrpSpPr>
        <p:cNvPr id="1" name=""/>
        <p:cNvGrpSpPr/>
        <p:nvPr/>
      </p:nvGrpSpPr>
      <p:grpSpPr>
        <a:xfrm>
          <a:off x="0" y="0"/>
          <a:ext cx="0" cy="0"/>
          <a:chOff x="0" y="0"/>
          <a:chExt cx="0" cy="0"/>
        </a:xfrm>
      </p:grpSpPr>
      <p:sp>
        <p:nvSpPr>
          <p:cNvPr id="9" name="Заглавие 8"/>
          <p:cNvSpPr>
            <a:spLocks noGrp="1"/>
          </p:cNvSpPr>
          <p:nvPr>
            <p:ph type="title"/>
          </p:nvPr>
        </p:nvSpPr>
        <p:spPr>
          <a:xfrm>
            <a:off x="323528" y="188640"/>
            <a:ext cx="7992888" cy="526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eaLnBrk="1" fontAlgn="auto" hangingPunct="1">
              <a:spcAft>
                <a:spcPts val="0"/>
              </a:spcAft>
              <a:defRPr/>
            </a:pPr>
            <a:r>
              <a:rPr lang="bg-BG" sz="2900" dirty="0">
                <a:solidFill>
                  <a:schemeClr val="accent6">
                    <a:lumMod val="50000"/>
                  </a:schemeClr>
                </a:solidFill>
                <a:effectLst>
                  <a:glow rad="101600">
                    <a:schemeClr val="accent3">
                      <a:satMod val="175000"/>
                      <a:alpha val="40000"/>
                    </a:schemeClr>
                  </a:glow>
                </a:effectLst>
                <a:latin typeface="Arial Narrow" pitchFamily="34" charset="0"/>
              </a:rPr>
              <a:t>Предпоставки </a:t>
            </a:r>
            <a:r>
              <a:rPr lang="bg-BG" sz="2900" dirty="0" smtClean="0">
                <a:solidFill>
                  <a:schemeClr val="accent6">
                    <a:lumMod val="50000"/>
                  </a:schemeClr>
                </a:solidFill>
                <a:effectLst>
                  <a:glow rad="101600">
                    <a:schemeClr val="accent3">
                      <a:satMod val="175000"/>
                      <a:alpha val="40000"/>
                    </a:schemeClr>
                  </a:glow>
                </a:effectLst>
                <a:latin typeface="Arial Narrow" pitchFamily="34" charset="0"/>
              </a:rPr>
              <a:t>за </a:t>
            </a:r>
            <a:r>
              <a:rPr lang="bg-BG" sz="2900" dirty="0">
                <a:solidFill>
                  <a:schemeClr val="accent6">
                    <a:lumMod val="50000"/>
                  </a:schemeClr>
                </a:solidFill>
                <a:effectLst>
                  <a:glow rad="101600">
                    <a:schemeClr val="accent3">
                      <a:satMod val="175000"/>
                      <a:alpha val="40000"/>
                    </a:schemeClr>
                  </a:glow>
                </a:effectLst>
                <a:latin typeface="Arial Narrow" pitchFamily="34" charset="0"/>
              </a:rPr>
              <a:t>социалния прогрес</a:t>
            </a:r>
            <a:r>
              <a:rPr lang="bg-BG" sz="2900" dirty="0" smtClean="0">
                <a:solidFill>
                  <a:schemeClr val="accent6">
                    <a:lumMod val="50000"/>
                  </a:schemeClr>
                </a:solidFill>
                <a:effectLst>
                  <a:glow rad="101600">
                    <a:schemeClr val="accent3">
                      <a:satMod val="175000"/>
                      <a:alpha val="40000"/>
                    </a:schemeClr>
                  </a:glow>
                </a:effectLst>
                <a:latin typeface="Arial Narrow" pitchFamily="34" charset="0"/>
              </a:rPr>
              <a:t>:</a:t>
            </a:r>
            <a:endParaRPr lang="bg-BG" sz="2900" dirty="0">
              <a:solidFill>
                <a:schemeClr val="accent6">
                  <a:lumMod val="50000"/>
                </a:schemeClr>
              </a:solidFill>
              <a:effectLst>
                <a:glow rad="101600">
                  <a:schemeClr val="accent3">
                    <a:satMod val="175000"/>
                    <a:alpha val="40000"/>
                  </a:schemeClr>
                </a:glow>
              </a:effectLst>
              <a:latin typeface="Arial Narrow" pitchFamily="34" charset="0"/>
            </a:endParaRPr>
          </a:p>
        </p:txBody>
      </p:sp>
      <p:sp>
        <p:nvSpPr>
          <p:cNvPr id="12291" name="Текстов контейнер 9"/>
          <p:cNvSpPr>
            <a:spLocks noGrp="1"/>
          </p:cNvSpPr>
          <p:nvPr>
            <p:ph type="body" sz="half" idx="2"/>
          </p:nvPr>
        </p:nvSpPr>
        <p:spPr>
          <a:xfrm>
            <a:off x="323850" y="765175"/>
            <a:ext cx="8640763" cy="2087563"/>
          </a:xfrm>
        </p:spPr>
        <p:txBody>
          <a:bodyPr/>
          <a:lstStyle/>
          <a:p>
            <a:pPr eaLnBrk="1" hangingPunct="1"/>
            <a:r>
              <a:rPr lang="bg-BG" altLang="bg-BG" sz="2400" b="1" smtClean="0">
                <a:latin typeface="Arial Narrow" pitchFamily="34" charset="0"/>
              </a:rPr>
              <a:t>Обективни</a:t>
            </a:r>
            <a:r>
              <a:rPr lang="bg-BG" altLang="bg-BG" sz="2400" smtClean="0">
                <a:latin typeface="Arial Narrow" pitchFamily="34" charset="0"/>
              </a:rPr>
              <a:t> - демографски характеристики, материална база, структура на производството; степен на монополизъм; равнище на балансираност на икономиката и на потребителския пазар; стандарти и структура на потреблението; развитие на системата за социална защита и др.</a:t>
            </a:r>
          </a:p>
        </p:txBody>
      </p:sp>
      <p:pic>
        <p:nvPicPr>
          <p:cNvPr id="12292" name="Picture 3"/>
          <p:cNvPicPr>
            <a:picLocks noChangeAspect="1"/>
          </p:cNvPicPr>
          <p:nvPr/>
        </p:nvPicPr>
        <p:blipFill>
          <a:blip r:embed="rId2" cstate="print"/>
          <a:srcRect/>
          <a:stretch>
            <a:fillRect/>
          </a:stretch>
        </p:blipFill>
        <p:spPr bwMode="auto">
          <a:xfrm>
            <a:off x="4140200" y="4076700"/>
            <a:ext cx="4819650" cy="2428875"/>
          </a:xfrm>
          <a:prstGeom prst="rect">
            <a:avLst/>
          </a:prstGeom>
          <a:noFill/>
          <a:ln w="9525">
            <a:noFill/>
            <a:miter lim="800000"/>
            <a:headEnd/>
            <a:tailEnd/>
          </a:ln>
        </p:spPr>
      </p:pic>
      <p:sp>
        <p:nvSpPr>
          <p:cNvPr id="12293" name="Правоъгълник 13"/>
          <p:cNvSpPr>
            <a:spLocks noChangeArrowheads="1"/>
          </p:cNvSpPr>
          <p:nvPr/>
        </p:nvSpPr>
        <p:spPr bwMode="auto">
          <a:xfrm>
            <a:off x="323850" y="4179888"/>
            <a:ext cx="3743325" cy="2678112"/>
          </a:xfrm>
          <a:prstGeom prst="rect">
            <a:avLst/>
          </a:prstGeom>
          <a:noFill/>
          <a:ln w="9525">
            <a:noFill/>
            <a:miter lim="800000"/>
            <a:headEnd/>
            <a:tailEnd/>
          </a:ln>
        </p:spPr>
        <p:txBody>
          <a:bodyPr>
            <a:spAutoFit/>
          </a:bodyPr>
          <a:lstStyle/>
          <a:p>
            <a:r>
              <a:rPr lang="bg-BG" altLang="bg-BG" sz="2400">
                <a:latin typeface="Arial Narrow" pitchFamily="34" charset="0"/>
              </a:rPr>
              <a:t>за демократични свободи и предприемчивост и субективната нагласа за активност на членовете на обществото, за което основна роля се полага на образованието.</a:t>
            </a:r>
          </a:p>
        </p:txBody>
      </p:sp>
      <p:sp>
        <p:nvSpPr>
          <p:cNvPr id="12294" name="Правоъгълник 14"/>
          <p:cNvSpPr>
            <a:spLocks noChangeArrowheads="1"/>
          </p:cNvSpPr>
          <p:nvPr/>
        </p:nvSpPr>
        <p:spPr bwMode="auto">
          <a:xfrm>
            <a:off x="323850" y="2708275"/>
            <a:ext cx="8640763" cy="831850"/>
          </a:xfrm>
          <a:prstGeom prst="rect">
            <a:avLst/>
          </a:prstGeom>
          <a:noFill/>
          <a:ln w="9525">
            <a:noFill/>
            <a:miter lim="800000"/>
            <a:headEnd/>
            <a:tailEnd/>
          </a:ln>
        </p:spPr>
        <p:txBody>
          <a:bodyPr>
            <a:spAutoFit/>
          </a:bodyPr>
          <a:lstStyle/>
          <a:p>
            <a:r>
              <a:rPr lang="bg-BG" altLang="bg-BG" sz="2400" b="1">
                <a:latin typeface="Arial Narrow" pitchFamily="34" charset="0"/>
              </a:rPr>
              <a:t>Социално-институционални</a:t>
            </a:r>
            <a:r>
              <a:rPr lang="bg-BG" altLang="bg-BG" sz="2400">
                <a:latin typeface="Arial Narrow" pitchFamily="34" charset="0"/>
              </a:rPr>
              <a:t> - социални политики и системи</a:t>
            </a:r>
            <a:br>
              <a:rPr lang="bg-BG" altLang="bg-BG" sz="2400">
                <a:latin typeface="Arial Narrow" pitchFamily="34" charset="0"/>
              </a:rPr>
            </a:br>
            <a:r>
              <a:rPr lang="bg-BG" altLang="bg-BG" sz="2400">
                <a:latin typeface="Arial Narrow" pitchFamily="34" charset="0"/>
              </a:rPr>
              <a:t> - на образование, здравеопазване, социално подпомагане и др. </a:t>
            </a:r>
          </a:p>
        </p:txBody>
      </p:sp>
      <p:sp>
        <p:nvSpPr>
          <p:cNvPr id="12295" name="Правоъгълник 15"/>
          <p:cNvSpPr>
            <a:spLocks noChangeArrowheads="1"/>
          </p:cNvSpPr>
          <p:nvPr/>
        </p:nvSpPr>
        <p:spPr bwMode="auto">
          <a:xfrm>
            <a:off x="250825" y="3500438"/>
            <a:ext cx="8642350" cy="831850"/>
          </a:xfrm>
          <a:prstGeom prst="rect">
            <a:avLst/>
          </a:prstGeom>
          <a:noFill/>
          <a:ln w="9525">
            <a:noFill/>
            <a:miter lim="800000"/>
            <a:headEnd/>
            <a:tailEnd/>
          </a:ln>
        </p:spPr>
        <p:txBody>
          <a:bodyPr>
            <a:spAutoFit/>
          </a:bodyPr>
          <a:lstStyle/>
          <a:p>
            <a:r>
              <a:rPr lang="bg-BG" altLang="bg-BG" sz="2400" b="1">
                <a:latin typeface="Arial Narrow" pitchFamily="34" charset="0"/>
              </a:rPr>
              <a:t>Субективните предпоставки</a:t>
            </a:r>
            <a:r>
              <a:rPr lang="bg-BG" altLang="bg-BG" sz="2400">
                <a:latin typeface="Arial Narrow" pitchFamily="34" charset="0"/>
              </a:rPr>
              <a:t> се определят от равнището на създадените възможности </a:t>
            </a:r>
            <a:endParaRPr lang="bg-BG" altLang="bg-BG" sz="2400">
              <a:latin typeface="Calibri" pitchFamily="34" charset="0"/>
            </a:endParaRPr>
          </a:p>
        </p:txBody>
      </p:sp>
      <p:sp>
        <p:nvSpPr>
          <p:cNvPr id="8" name="Slide Number Placeholder 7"/>
          <p:cNvSpPr>
            <a:spLocks noGrp="1"/>
          </p:cNvSpPr>
          <p:nvPr>
            <p:ph type="sldNum" sz="quarter" idx="12"/>
          </p:nvPr>
        </p:nvSpPr>
        <p:spPr/>
        <p:txBody>
          <a:bodyPr/>
          <a:lstStyle/>
          <a:p>
            <a:pPr>
              <a:defRPr/>
            </a:pPr>
            <a:fld id="{08DA948E-40B4-4CC6-AF80-F06D8D1BADC2}" type="slidenum">
              <a:rPr lang="bg-BG" smtClean="0"/>
              <a:pPr>
                <a:defRPr/>
              </a:pPr>
              <a:t>10</a:t>
            </a:fld>
            <a:endParaRPr lang="bg-BG"/>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314" name="Заглавие 1"/>
          <p:cNvSpPr>
            <a:spLocks noGrp="1"/>
          </p:cNvSpPr>
          <p:nvPr>
            <p:ph type="title"/>
          </p:nvPr>
        </p:nvSpPr>
        <p:spPr>
          <a:xfrm>
            <a:off x="179388" y="273050"/>
            <a:ext cx="8785225" cy="1355725"/>
          </a:xfrm>
        </p:spPr>
        <p:txBody>
          <a:bodyPr/>
          <a:lstStyle/>
          <a:p>
            <a:pPr algn="ctr" eaLnBrk="1" hangingPunct="1"/>
            <a:r>
              <a:rPr lang="bg-BG" altLang="bg-BG" sz="3100" smtClean="0"/>
              <a:t>Фундаменти  на  процеса: качествено образование - предпоставка за социален прогрес</a:t>
            </a:r>
            <a:r>
              <a:rPr lang="bg-BG" altLang="bg-BG" smtClean="0"/>
              <a:t/>
            </a:r>
            <a:br>
              <a:rPr lang="bg-BG" altLang="bg-BG" smtClean="0"/>
            </a:br>
            <a:endParaRPr lang="bg-BG" altLang="bg-BG" smtClean="0"/>
          </a:p>
        </p:txBody>
      </p:sp>
      <p:sp>
        <p:nvSpPr>
          <p:cNvPr id="4" name="Текстов контейнер 3"/>
          <p:cNvSpPr>
            <a:spLocks noGrp="1"/>
          </p:cNvSpPr>
          <p:nvPr>
            <p:ph type="body" sz="half" idx="2"/>
          </p:nvPr>
        </p:nvSpPr>
        <p:spPr>
          <a:xfrm>
            <a:off x="323850" y="5516563"/>
            <a:ext cx="8569325" cy="936625"/>
          </a:xfrm>
        </p:spPr>
        <p:txBody>
          <a:bodyPr rtlCol="0">
            <a:normAutofit/>
          </a:bodyPr>
          <a:lstStyle/>
          <a:p>
            <a:pPr eaLnBrk="1" fontAlgn="auto" hangingPunct="1">
              <a:spcAft>
                <a:spcPts val="0"/>
              </a:spcAft>
              <a:defRPr/>
            </a:pPr>
            <a:r>
              <a:rPr lang="bg-BG" sz="2000" b="1" cap="small" dirty="0">
                <a:latin typeface="Arial Narrow" pitchFamily="34" charset="0"/>
              </a:rPr>
              <a:t>О</a:t>
            </a:r>
            <a:r>
              <a:rPr lang="bg-BG" sz="2000" b="1" dirty="0">
                <a:latin typeface="Arial Narrow" pitchFamily="34" charset="0"/>
              </a:rPr>
              <a:t>т какво зависят те? </a:t>
            </a:r>
            <a:endParaRPr lang="bg-BG" sz="2000" dirty="0">
              <a:latin typeface="Arial Narrow" pitchFamily="34" charset="0"/>
            </a:endParaRPr>
          </a:p>
          <a:p>
            <a:pPr eaLnBrk="1" fontAlgn="auto" hangingPunct="1">
              <a:spcAft>
                <a:spcPts val="0"/>
              </a:spcAft>
              <a:defRPr/>
            </a:pPr>
            <a:r>
              <a:rPr lang="bg-BG" sz="2000" b="1" dirty="0">
                <a:latin typeface="Arial Narrow" pitchFamily="34" charset="0"/>
              </a:rPr>
              <a:t>От политическите решения, които дават рамката на процесите в обществото</a:t>
            </a:r>
            <a:r>
              <a:rPr lang="bg-BG" sz="2000" b="1" dirty="0" smtClean="0">
                <a:latin typeface="Arial Narrow" pitchFamily="34" charset="0"/>
              </a:rPr>
              <a:t>.</a:t>
            </a:r>
            <a:endParaRPr lang="en-US" sz="2000" b="1" dirty="0" smtClean="0">
              <a:latin typeface="Arial Narrow" pitchFamily="34" charset="0"/>
            </a:endParaRPr>
          </a:p>
        </p:txBody>
      </p:sp>
      <p:pic>
        <p:nvPicPr>
          <p:cNvPr id="13316" name="Контейнер за съдържание 6" descr="Fudamenty.jpg"/>
          <p:cNvPicPr>
            <a:picLocks noGrp="1" noChangeAspect="1"/>
          </p:cNvPicPr>
          <p:nvPr>
            <p:ph idx="1"/>
          </p:nvPr>
        </p:nvPicPr>
        <p:blipFill>
          <a:blip r:embed="rId3" cstate="print"/>
          <a:srcRect/>
          <a:stretch>
            <a:fillRect/>
          </a:stretch>
        </p:blipFill>
        <p:spPr>
          <a:xfrm>
            <a:off x="1476375" y="1268413"/>
            <a:ext cx="7067550" cy="4156075"/>
          </a:xfrm>
        </p:spPr>
      </p:pic>
      <p:pic>
        <p:nvPicPr>
          <p:cNvPr id="13317" name="Picture 3" descr="G:\111Pictures\semeistvo-zachatie-org2.jpg"/>
          <p:cNvPicPr>
            <a:picLocks noChangeAspect="1" noChangeArrowheads="1"/>
          </p:cNvPicPr>
          <p:nvPr/>
        </p:nvPicPr>
        <p:blipFill>
          <a:blip r:embed="rId4" cstate="print"/>
          <a:srcRect/>
          <a:stretch>
            <a:fillRect/>
          </a:stretch>
        </p:blipFill>
        <p:spPr bwMode="auto">
          <a:xfrm>
            <a:off x="250825" y="1503363"/>
            <a:ext cx="3429000" cy="2286000"/>
          </a:xfrm>
          <a:prstGeom prst="rect">
            <a:avLst/>
          </a:prstGeom>
          <a:noFill/>
          <a:ln w="9525">
            <a:noFill/>
            <a:miter lim="800000"/>
            <a:headEnd/>
            <a:tailEnd/>
          </a:ln>
        </p:spPr>
      </p:pic>
      <p:pic>
        <p:nvPicPr>
          <p:cNvPr id="30724" name="Picture 4" descr="G:\111Pictures\partners.png"/>
          <p:cNvPicPr>
            <a:picLocks noChangeAspect="1" noChangeArrowheads="1"/>
          </p:cNvPicPr>
          <p:nvPr/>
        </p:nvPicPr>
        <p:blipFill>
          <a:blip r:embed="rId5" cstate="print">
            <a:lum bright="11000" contrast="16000"/>
          </a:blip>
          <a:srcRect/>
          <a:stretch>
            <a:fillRect/>
          </a:stretch>
        </p:blipFill>
        <p:spPr bwMode="auto">
          <a:xfrm>
            <a:off x="5510368" y="3861048"/>
            <a:ext cx="3238096" cy="1746032"/>
          </a:xfrm>
          <a:prstGeom prst="rect">
            <a:avLst/>
          </a:prstGeom>
          <a:ln>
            <a:noFill/>
          </a:ln>
          <a:effectLst>
            <a:reflection blurRad="6350" stA="52000" endA="300" endPos="35000" dir="5400000" sy="-100000" algn="bl" rotWithShape="0"/>
            <a:softEdge rad="112500"/>
          </a:effectLst>
        </p:spPr>
      </p:pic>
      <p:sp>
        <p:nvSpPr>
          <p:cNvPr id="7" name="Slide Number Placeholder 6"/>
          <p:cNvSpPr>
            <a:spLocks noGrp="1"/>
          </p:cNvSpPr>
          <p:nvPr>
            <p:ph type="sldNum" sz="quarter" idx="12"/>
          </p:nvPr>
        </p:nvSpPr>
        <p:spPr/>
        <p:txBody>
          <a:bodyPr/>
          <a:lstStyle/>
          <a:p>
            <a:pPr>
              <a:defRPr/>
            </a:pPr>
            <a:fld id="{08DA948E-40B4-4CC6-AF80-F06D8D1BADC2}" type="slidenum">
              <a:rPr lang="bg-BG" smtClean="0"/>
              <a:pPr>
                <a:defRPr/>
              </a:pPr>
              <a:t>11</a:t>
            </a:fld>
            <a:endParaRPr lang="bg-BG"/>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лавие 1"/>
          <p:cNvSpPr>
            <a:spLocks noGrp="1"/>
          </p:cNvSpPr>
          <p:nvPr>
            <p:ph type="title"/>
          </p:nvPr>
        </p:nvSpPr>
        <p:spPr>
          <a:xfrm>
            <a:off x="395288" y="157163"/>
            <a:ext cx="8569325" cy="1687512"/>
          </a:xfrm>
        </p:spPr>
        <p:txBody>
          <a:bodyPr/>
          <a:lstStyle/>
          <a:p>
            <a:pPr eaLnBrk="1" hangingPunct="1"/>
            <a:r>
              <a:rPr lang="bg-BG" altLang="bg-BG" smtClean="0">
                <a:latin typeface="Arial Narrow" pitchFamily="34" charset="0"/>
              </a:rPr>
              <a:t>Според руския учен проф. Алексей Ушаков, схемата на модела на обществото може да бъде представена така, че да бъдат отделени: ядро  (базова система от духовни, етически и естетически ценности), централна област (сфера на икономиката, науката, техниката) и външна обвивка - политическа и юридическа сфери. </a:t>
            </a:r>
          </a:p>
        </p:txBody>
      </p:sp>
      <p:graphicFrame>
        <p:nvGraphicFramePr>
          <p:cNvPr id="5" name="Контейнер за съдържание 4"/>
          <p:cNvGraphicFramePr>
            <a:graphicFrameLocks noGrp="1"/>
          </p:cNvGraphicFramePr>
          <p:nvPr>
            <p:ph idx="1"/>
          </p:nvPr>
        </p:nvGraphicFramePr>
        <p:xfrm>
          <a:off x="611560" y="2033464"/>
          <a:ext cx="78488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08DA948E-40B4-4CC6-AF80-F06D8D1BADC2}" type="slidenum">
              <a:rPr lang="bg-BG" smtClean="0"/>
              <a:pPr>
                <a:defRPr/>
              </a:pPr>
              <a:t>12</a:t>
            </a:fld>
            <a:endParaRPr lang="bg-BG"/>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79388" y="981075"/>
            <a:ext cx="7993062" cy="400050"/>
          </a:xfrm>
          <a:prstGeom prst="rect">
            <a:avLst/>
          </a:prstGeom>
          <a:noFill/>
          <a:ln w="9525">
            <a:noFill/>
            <a:miter lim="800000"/>
            <a:headEnd/>
            <a:tailEnd/>
          </a:ln>
        </p:spPr>
        <p:txBody>
          <a:bodyPr>
            <a:spAutoFit/>
          </a:bodyPr>
          <a:lstStyle/>
          <a:p>
            <a:pPr marL="180975" indent="-180975">
              <a:spcBef>
                <a:spcPts val="1000"/>
              </a:spcBef>
              <a:spcAft>
                <a:spcPts val="1000"/>
              </a:spcAft>
              <a:buFont typeface="Arial" pitchFamily="34" charset="0"/>
              <a:buChar char="•"/>
            </a:pPr>
            <a:endParaRPr lang="en-GB" altLang="en-US" sz="2000">
              <a:latin typeface="Calibri" pitchFamily="34" charset="0"/>
            </a:endParaRPr>
          </a:p>
        </p:txBody>
      </p:sp>
      <p:sp>
        <p:nvSpPr>
          <p:cNvPr id="8195" name="Rectangle 5"/>
          <p:cNvSpPr>
            <a:spLocks noGrp="1"/>
          </p:cNvSpPr>
          <p:nvPr>
            <p:ph type="body" idx="1"/>
          </p:nvPr>
        </p:nvSpPr>
        <p:spPr>
          <a:xfrm>
            <a:off x="250824" y="188640"/>
            <a:ext cx="8569647" cy="633670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fontScale="85000" lnSpcReduction="10000"/>
          </a:bodyPr>
          <a:lstStyle/>
          <a:p>
            <a:pPr eaLnBrk="1" fontAlgn="auto" hangingPunct="1">
              <a:lnSpc>
                <a:spcPct val="120000"/>
              </a:lnSpc>
              <a:spcBef>
                <a:spcPts val="0"/>
              </a:spcBef>
              <a:spcAft>
                <a:spcPts val="0"/>
              </a:spcAft>
              <a:buFont typeface="Arial" pitchFamily="34" charset="0"/>
              <a:buNone/>
              <a:defRPr/>
            </a:pPr>
            <a:r>
              <a:rPr lang="bg-BG" altLang="en-US" sz="4400" b="1" spc="530" dirty="0" smtClean="0">
                <a:solidFill>
                  <a:srgbClr val="C76361"/>
                </a:solidFill>
                <a:effectLst>
                  <a:glow rad="63500">
                    <a:schemeClr val="accent2">
                      <a:satMod val="175000"/>
                      <a:alpha val="40000"/>
                    </a:schemeClr>
                  </a:glow>
                </a:effectLst>
                <a:latin typeface="Arial Narrow" pitchFamily="34" charset="0"/>
              </a:rPr>
              <a:t>  </a:t>
            </a:r>
            <a:r>
              <a:rPr lang="bg-BG" altLang="en-US" sz="3900" b="1" spc="530" dirty="0" smtClean="0">
                <a:solidFill>
                  <a:srgbClr val="C76361"/>
                </a:solidFill>
                <a:effectLst>
                  <a:glow rad="63500">
                    <a:schemeClr val="accent2">
                      <a:satMod val="175000"/>
                      <a:alpha val="40000"/>
                    </a:schemeClr>
                  </a:glow>
                </a:effectLst>
                <a:latin typeface="Arial Narrow" pitchFamily="34" charset="0"/>
              </a:rPr>
              <a:t>За да постигнем качествено образование, </a:t>
            </a:r>
            <a:r>
              <a:rPr lang="bg-BG" altLang="en-US" sz="3900" b="1" spc="530" dirty="0" smtClean="0">
                <a:solidFill>
                  <a:srgbClr val="C76361"/>
                </a:solidFill>
                <a:effectLst>
                  <a:glow rad="63500">
                    <a:schemeClr val="accent2">
                      <a:satMod val="175000"/>
                      <a:alpha val="40000"/>
                    </a:schemeClr>
                  </a:glow>
                </a:effectLst>
                <a:latin typeface="Arial Narrow" pitchFamily="34" charset="0"/>
              </a:rPr>
              <a:t>трябва </a:t>
            </a:r>
            <a:r>
              <a:rPr lang="bg-BG" altLang="en-US" sz="3900" b="1" spc="530" dirty="0" smtClean="0">
                <a:solidFill>
                  <a:srgbClr val="C76361"/>
                </a:solidFill>
                <a:effectLst>
                  <a:glow rad="63500">
                    <a:schemeClr val="accent2">
                      <a:satMod val="175000"/>
                      <a:alpha val="40000"/>
                    </a:schemeClr>
                  </a:glow>
                </a:effectLst>
                <a:latin typeface="Arial Narrow" pitchFamily="34" charset="0"/>
              </a:rPr>
              <a:t>да си отговорим </a:t>
            </a:r>
            <a:r>
              <a:rPr lang="bg-BG" altLang="en-US" sz="3900" b="1" spc="530" dirty="0" smtClean="0">
                <a:solidFill>
                  <a:srgbClr val="C76361"/>
                </a:solidFill>
                <a:effectLst>
                  <a:glow rad="63500">
                    <a:schemeClr val="accent2">
                      <a:satMod val="175000"/>
                      <a:alpha val="40000"/>
                    </a:schemeClr>
                  </a:glow>
                </a:effectLst>
                <a:latin typeface="Arial Narrow" pitchFamily="34" charset="0"/>
              </a:rPr>
              <a:t>на </a:t>
            </a:r>
            <a:r>
              <a:rPr lang="bg-BG" altLang="en-US" sz="3900" b="1" spc="530" dirty="0" smtClean="0">
                <a:solidFill>
                  <a:srgbClr val="C76361"/>
                </a:solidFill>
                <a:effectLst>
                  <a:glow rad="63500">
                    <a:schemeClr val="accent2">
                      <a:satMod val="175000"/>
                      <a:alpha val="40000"/>
                    </a:schemeClr>
                  </a:glow>
                </a:effectLst>
                <a:latin typeface="Arial Narrow" pitchFamily="34" charset="0"/>
              </a:rPr>
              <a:t>следните въпроси:</a:t>
            </a:r>
            <a:endParaRPr lang="en-GB" altLang="en-US" sz="3900" spc="530" dirty="0" smtClean="0">
              <a:solidFill>
                <a:srgbClr val="C76361"/>
              </a:solidFill>
              <a:effectLst>
                <a:glow rad="63500">
                  <a:schemeClr val="accent2">
                    <a:satMod val="175000"/>
                    <a:alpha val="40000"/>
                  </a:schemeClr>
                </a:glow>
              </a:effectLst>
              <a:latin typeface="Arial Narrow" pitchFamily="34" charset="0"/>
            </a:endParaRPr>
          </a:p>
          <a:p>
            <a:pPr eaLnBrk="1" fontAlgn="auto" hangingPunct="1">
              <a:lnSpc>
                <a:spcPct val="90000"/>
              </a:lnSpc>
              <a:spcAft>
                <a:spcPts val="800"/>
              </a:spcAft>
              <a:buFont typeface="Arial" pitchFamily="34" charset="0"/>
              <a:buNone/>
              <a:defRPr/>
            </a:pPr>
            <a:endParaRPr lang="en-US" altLang="en-US" sz="1600" b="1" dirty="0" smtClean="0">
              <a:solidFill>
                <a:srgbClr val="0070C0"/>
              </a:solidFill>
              <a:latin typeface="Arial Narrow" pitchFamily="34" charset="0"/>
            </a:endParaRPr>
          </a:p>
          <a:p>
            <a:pPr eaLnBrk="1" fontAlgn="auto" hangingPunct="1">
              <a:lnSpc>
                <a:spcPct val="90000"/>
              </a:lnSpc>
              <a:spcBef>
                <a:spcPts val="872"/>
              </a:spcBef>
              <a:spcAft>
                <a:spcPts val="800"/>
              </a:spcAft>
              <a:buFont typeface="Arial" pitchFamily="34" charset="0"/>
              <a:buBlip>
                <a:blip r:embed="rId4"/>
              </a:buBlip>
              <a:defRPr/>
            </a:pPr>
            <a:r>
              <a:rPr lang="bg-BG" altLang="en-US" sz="3300" b="1" spc="70" dirty="0" smtClean="0">
                <a:solidFill>
                  <a:srgbClr val="0070C0"/>
                </a:solidFill>
                <a:effectLst>
                  <a:outerShdw blurRad="50800" dist="38100" dir="2700000" algn="tl" rotWithShape="0">
                    <a:prstClr val="black">
                      <a:alpha val="40000"/>
                    </a:prstClr>
                  </a:outerShdw>
                </a:effectLst>
                <a:latin typeface="Arial Narrow" pitchFamily="34" charset="0"/>
              </a:rPr>
              <a:t>От какво образование се нуждаят и</a:t>
            </a:r>
            <a:r>
              <a:rPr lang="en-US" altLang="en-US" sz="3300" b="1" spc="70" dirty="0" smtClean="0">
                <a:solidFill>
                  <a:srgbClr val="0070C0"/>
                </a:solidFill>
                <a:effectLst>
                  <a:outerShdw blurRad="50800" dist="38100" dir="2700000" algn="tl" rotWithShape="0">
                    <a:prstClr val="black">
                      <a:alpha val="40000"/>
                    </a:prstClr>
                  </a:outerShdw>
                </a:effectLst>
                <a:latin typeface="Arial Narrow" pitchFamily="34" charset="0"/>
              </a:rPr>
              <a:t> </a:t>
            </a:r>
            <a:r>
              <a:rPr lang="bg-BG" altLang="en-US" sz="3300" b="1" spc="70" dirty="0" smtClean="0">
                <a:solidFill>
                  <a:srgbClr val="0070C0"/>
                </a:solidFill>
                <a:effectLst>
                  <a:outerShdw blurRad="50800" dist="38100" dir="2700000" algn="tl" rotWithShape="0">
                    <a:prstClr val="black">
                      <a:alpha val="40000"/>
                    </a:prstClr>
                  </a:outerShdw>
                </a:effectLst>
                <a:latin typeface="Arial Narrow" pitchFamily="34" charset="0"/>
              </a:rPr>
              <a:t>ще се нуждаят младите хора</a:t>
            </a:r>
            <a:r>
              <a:rPr lang="en-GB" altLang="en-US" sz="3300" b="1" spc="70" dirty="0" smtClean="0">
                <a:solidFill>
                  <a:srgbClr val="0070C0"/>
                </a:solidFill>
                <a:effectLst>
                  <a:outerShdw blurRad="50800" dist="38100" dir="2700000" algn="tl" rotWithShape="0">
                    <a:prstClr val="black">
                      <a:alpha val="40000"/>
                    </a:prstClr>
                  </a:outerShdw>
                </a:effectLst>
                <a:latin typeface="Arial Narrow" pitchFamily="34" charset="0"/>
              </a:rPr>
              <a:t>?</a:t>
            </a:r>
          </a:p>
          <a:p>
            <a:pPr eaLnBrk="1" fontAlgn="auto" hangingPunct="1">
              <a:lnSpc>
                <a:spcPct val="90000"/>
              </a:lnSpc>
              <a:spcBef>
                <a:spcPts val="872"/>
              </a:spcBef>
              <a:spcAft>
                <a:spcPts val="800"/>
              </a:spcAft>
              <a:buFont typeface="Arial" pitchFamily="34" charset="0"/>
              <a:buBlip>
                <a:blip r:embed="rId4"/>
              </a:buBlip>
              <a:defRPr/>
            </a:pPr>
            <a:r>
              <a:rPr lang="bg-BG" altLang="en-US" sz="3300" b="1" spc="70" dirty="0" smtClean="0">
                <a:solidFill>
                  <a:srgbClr val="002060"/>
                </a:solidFill>
                <a:effectLst>
                  <a:outerShdw blurRad="50800" dist="38100" dir="2700000" algn="tl" rotWithShape="0">
                    <a:prstClr val="black">
                      <a:alpha val="40000"/>
                    </a:prstClr>
                  </a:outerShdw>
                </a:effectLst>
                <a:latin typeface="Arial Narrow" pitchFamily="34" charset="0"/>
              </a:rPr>
              <a:t>До каква степен учителят е от значение</a:t>
            </a:r>
            <a:r>
              <a:rPr lang="en-GB" altLang="en-US" sz="3300" b="1" spc="70" dirty="0" smtClean="0">
                <a:solidFill>
                  <a:srgbClr val="002060"/>
                </a:solidFill>
                <a:effectLst>
                  <a:outerShdw blurRad="50800" dist="38100" dir="2700000" algn="tl" rotWithShape="0">
                    <a:prstClr val="black">
                      <a:alpha val="40000"/>
                    </a:prstClr>
                  </a:outerShdw>
                </a:effectLst>
                <a:latin typeface="Arial Narrow" pitchFamily="34" charset="0"/>
              </a:rPr>
              <a:t>?</a:t>
            </a:r>
          </a:p>
          <a:p>
            <a:pPr eaLnBrk="1" fontAlgn="auto" hangingPunct="1">
              <a:lnSpc>
                <a:spcPct val="90000"/>
              </a:lnSpc>
              <a:spcBef>
                <a:spcPts val="872"/>
              </a:spcBef>
              <a:spcAft>
                <a:spcPts val="800"/>
              </a:spcAft>
              <a:buFont typeface="Arial" pitchFamily="34" charset="0"/>
              <a:buBlip>
                <a:blip r:embed="rId4"/>
              </a:buBlip>
              <a:defRPr/>
            </a:pPr>
            <a:r>
              <a:rPr lang="bg-BG" altLang="en-US" sz="3300" b="1" spc="70" dirty="0" smtClean="0">
                <a:solidFill>
                  <a:srgbClr val="008A3E"/>
                </a:solidFill>
                <a:effectLst>
                  <a:outerShdw blurRad="50800" dist="38100" dir="2700000" algn="tl" rotWithShape="0">
                    <a:prstClr val="black">
                      <a:alpha val="40000"/>
                    </a:prstClr>
                  </a:outerShdw>
                </a:effectLst>
                <a:latin typeface="Arial Narrow" pitchFamily="34" charset="0"/>
              </a:rPr>
              <a:t>От какъв тип учител имат и ще имат нужда учениците</a:t>
            </a:r>
            <a:r>
              <a:rPr lang="en-GB" altLang="en-US" sz="3300" b="1" spc="70" dirty="0" smtClean="0">
                <a:solidFill>
                  <a:srgbClr val="008A3E"/>
                </a:solidFill>
                <a:effectLst>
                  <a:outerShdw blurRad="50800" dist="38100" dir="2700000" algn="tl" rotWithShape="0">
                    <a:prstClr val="black">
                      <a:alpha val="40000"/>
                    </a:prstClr>
                  </a:outerShdw>
                </a:effectLst>
                <a:latin typeface="Arial Narrow" pitchFamily="34" charset="0"/>
              </a:rPr>
              <a:t>?</a:t>
            </a:r>
          </a:p>
          <a:p>
            <a:pPr eaLnBrk="1" fontAlgn="auto" hangingPunct="1">
              <a:lnSpc>
                <a:spcPct val="90000"/>
              </a:lnSpc>
              <a:spcBef>
                <a:spcPts val="872"/>
              </a:spcBef>
              <a:spcAft>
                <a:spcPts val="800"/>
              </a:spcAft>
              <a:buFont typeface="Arial" pitchFamily="34" charset="0"/>
              <a:buBlip>
                <a:blip r:embed="rId4"/>
              </a:buBlip>
              <a:defRPr/>
            </a:pPr>
            <a:r>
              <a:rPr lang="bg-BG" altLang="en-US" sz="3300" b="1" spc="70" dirty="0" smtClean="0">
                <a:solidFill>
                  <a:schemeClr val="tx1">
                    <a:lumMod val="85000"/>
                    <a:lumOff val="15000"/>
                  </a:schemeClr>
                </a:solidFill>
                <a:effectLst>
                  <a:outerShdw blurRad="50800" dist="38100" dir="2700000" algn="tl" rotWithShape="0">
                    <a:prstClr val="black">
                      <a:alpha val="40000"/>
                    </a:prstClr>
                  </a:outerShdw>
                </a:effectLst>
                <a:latin typeface="Arial Narrow" pitchFamily="34" charset="0"/>
              </a:rPr>
              <a:t>Какво е необходимо да се случи в образованието</a:t>
            </a:r>
            <a:r>
              <a:rPr lang="en-GB" altLang="en-US" sz="3300" b="1" spc="70" dirty="0" smtClean="0">
                <a:solidFill>
                  <a:schemeClr val="tx1">
                    <a:lumMod val="85000"/>
                    <a:lumOff val="15000"/>
                  </a:schemeClr>
                </a:solidFill>
                <a:effectLst>
                  <a:outerShdw blurRad="50800" dist="38100" dir="2700000" algn="tl" rotWithShape="0">
                    <a:prstClr val="black">
                      <a:alpha val="40000"/>
                    </a:prstClr>
                  </a:outerShdw>
                </a:effectLst>
                <a:latin typeface="Arial Narrow" pitchFamily="34" charset="0"/>
              </a:rPr>
              <a:t>?</a:t>
            </a:r>
          </a:p>
          <a:p>
            <a:pPr eaLnBrk="1" fontAlgn="auto" hangingPunct="1">
              <a:lnSpc>
                <a:spcPct val="90000"/>
              </a:lnSpc>
              <a:spcBef>
                <a:spcPts val="872"/>
              </a:spcBef>
              <a:spcAft>
                <a:spcPts val="800"/>
              </a:spcAft>
              <a:buFont typeface="Arial" pitchFamily="34" charset="0"/>
              <a:buBlip>
                <a:blip r:embed="rId4"/>
              </a:buBlip>
              <a:defRPr/>
            </a:pPr>
            <a:r>
              <a:rPr lang="bg-BG" altLang="en-US" sz="3300" b="1" spc="70" dirty="0" smtClean="0">
                <a:solidFill>
                  <a:srgbClr val="AC1EA2"/>
                </a:solidFill>
                <a:effectLst>
                  <a:outerShdw blurRad="50800" dist="38100" dir="2700000" algn="tl" rotWithShape="0">
                    <a:prstClr val="black">
                      <a:alpha val="40000"/>
                    </a:prstClr>
                  </a:outerShdw>
                </a:effectLst>
                <a:latin typeface="Arial Narrow" pitchFamily="34" charset="0"/>
              </a:rPr>
              <a:t>Какво мислите за педагогическото образование </a:t>
            </a:r>
            <a:br>
              <a:rPr lang="bg-BG" altLang="en-US" sz="3300" b="1" spc="70" dirty="0" smtClean="0">
                <a:solidFill>
                  <a:srgbClr val="AC1EA2"/>
                </a:solidFill>
                <a:effectLst>
                  <a:outerShdw blurRad="50800" dist="38100" dir="2700000" algn="tl" rotWithShape="0">
                    <a:prstClr val="black">
                      <a:alpha val="40000"/>
                    </a:prstClr>
                  </a:outerShdw>
                </a:effectLst>
                <a:latin typeface="Arial Narrow" pitchFamily="34" charset="0"/>
              </a:rPr>
            </a:br>
            <a:r>
              <a:rPr lang="bg-BG" altLang="en-US" sz="3300" b="1" spc="70" dirty="0" smtClean="0">
                <a:solidFill>
                  <a:srgbClr val="AC1EA2"/>
                </a:solidFill>
                <a:effectLst>
                  <a:outerShdw blurRad="50800" dist="38100" dir="2700000" algn="tl" rotWithShape="0">
                    <a:prstClr val="black">
                      <a:alpha val="40000"/>
                    </a:prstClr>
                  </a:outerShdw>
                </a:effectLst>
                <a:latin typeface="Arial Narrow" pitchFamily="34" charset="0"/>
              </a:rPr>
              <a:t>на учителите сега и в бъдеще</a:t>
            </a:r>
            <a:r>
              <a:rPr lang="en-GB" altLang="en-US" sz="3300" b="1" spc="70" dirty="0" smtClean="0">
                <a:solidFill>
                  <a:srgbClr val="AC1EA2"/>
                </a:solidFill>
                <a:effectLst>
                  <a:outerShdw blurRad="50800" dist="38100" dir="2700000" algn="tl" rotWithShape="0">
                    <a:prstClr val="black">
                      <a:alpha val="40000"/>
                    </a:prstClr>
                  </a:outerShdw>
                </a:effectLst>
                <a:latin typeface="Arial Narrow" pitchFamily="34" charset="0"/>
              </a:rPr>
              <a:t>?</a:t>
            </a: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13</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 calcmode="lin" valueType="num">
                                      <p:cBhvr additive="base">
                                        <p:cTn id="1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 calcmode="lin" valueType="num">
                                      <p:cBhvr additive="base">
                                        <p:cTn id="1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 calcmode="lin" valueType="num">
                                      <p:cBhvr additive="base">
                                        <p:cTn id="25"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anim calcmode="lin" valueType="num">
                                      <p:cBhvr additive="base">
                                        <p:cTn id="31"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лавие 1"/>
          <p:cNvSpPr>
            <a:spLocks noGrp="1"/>
          </p:cNvSpPr>
          <p:nvPr>
            <p:ph type="title"/>
          </p:nvPr>
        </p:nvSpPr>
        <p:spPr>
          <a:xfrm>
            <a:off x="250825" y="0"/>
            <a:ext cx="8713788" cy="981075"/>
          </a:xfrm>
        </p:spPr>
        <p:txBody>
          <a:bodyPr/>
          <a:lstStyle/>
          <a:p>
            <a:pPr algn="ctr" eaLnBrk="1" hangingPunct="1"/>
            <a:r>
              <a:rPr lang="en-GB" altLang="en-US" sz="2800" smtClean="0"/>
              <a:t/>
            </a:r>
            <a:br>
              <a:rPr lang="en-GB" altLang="en-US" sz="2800" smtClean="0"/>
            </a:br>
            <a:r>
              <a:rPr lang="bg-BG" altLang="en-US" sz="2800" smtClean="0"/>
              <a:t> </a:t>
            </a:r>
            <a:r>
              <a:rPr lang="bg-BG" altLang="en-US" sz="3200" smtClean="0">
                <a:latin typeface="Arial Narrow" pitchFamily="34" charset="0"/>
              </a:rPr>
              <a:t>От какви умения</a:t>
            </a:r>
            <a:r>
              <a:rPr lang="en-GB" altLang="en-US" sz="3200" smtClean="0">
                <a:latin typeface="Arial Narrow" pitchFamily="34" charset="0"/>
              </a:rPr>
              <a:t>, </a:t>
            </a:r>
            <a:r>
              <a:rPr lang="bg-BG" altLang="en-US" sz="3200" smtClean="0">
                <a:latin typeface="Arial Narrow" pitchFamily="34" charset="0"/>
              </a:rPr>
              <a:t>какъв тип отношение и нагласи </a:t>
            </a:r>
            <a:br>
              <a:rPr lang="bg-BG" altLang="en-US" sz="3200" smtClean="0">
                <a:latin typeface="Arial Narrow" pitchFamily="34" charset="0"/>
              </a:rPr>
            </a:br>
            <a:r>
              <a:rPr lang="bg-BG" altLang="bg-BG" sz="3200" smtClean="0">
                <a:latin typeface="Arial Narrow" pitchFamily="34" charset="0"/>
              </a:rPr>
              <a:t>се нуждаят учениците на 21 век</a:t>
            </a:r>
            <a:r>
              <a:rPr lang="en-GB" altLang="en-US" sz="3200" smtClean="0">
                <a:latin typeface="Arial Narrow" pitchFamily="34" charset="0"/>
              </a:rPr>
              <a:t>? </a:t>
            </a:r>
            <a:endParaRPr lang="bg-BG" altLang="bg-BG" sz="3200" smtClean="0">
              <a:latin typeface="Arial Narrow" pitchFamily="34" charset="0"/>
            </a:endParaRPr>
          </a:p>
        </p:txBody>
      </p:sp>
      <p:sp>
        <p:nvSpPr>
          <p:cNvPr id="16387" name="Текстов контейнер 3"/>
          <p:cNvSpPr>
            <a:spLocks noGrp="1"/>
          </p:cNvSpPr>
          <p:nvPr>
            <p:ph type="body" sz="half" idx="2"/>
          </p:nvPr>
        </p:nvSpPr>
        <p:spPr>
          <a:xfrm>
            <a:off x="323850" y="5157788"/>
            <a:ext cx="3008313" cy="1366837"/>
          </a:xfrm>
        </p:spPr>
        <p:txBody>
          <a:bodyPr/>
          <a:lstStyle/>
          <a:p>
            <a:pPr eaLnBrk="1" hangingPunct="1"/>
            <a:r>
              <a:rPr lang="bg-BG" altLang="bg-BG" sz="1800" b="1" i="1" smtClean="0">
                <a:latin typeface="Arial Narrow" pitchFamily="34" charset="0"/>
              </a:rPr>
              <a:t>Шотландия</a:t>
            </a:r>
            <a:r>
              <a:rPr lang="bg-BG" altLang="bg-BG" sz="1800" smtClean="0">
                <a:latin typeface="Arial Narrow" pitchFamily="34" charset="0"/>
              </a:rPr>
              <a:t> има 4 ключови индикатора : </a:t>
            </a:r>
            <a:r>
              <a:rPr lang="bg-BG" altLang="bg-BG" sz="1800" i="1" smtClean="0">
                <a:latin typeface="Arial Narrow" pitchFamily="34" charset="0"/>
              </a:rPr>
              <a:t>успешни ученици; активни хора; отговорно ангажирани граждани; ефективни участници.</a:t>
            </a:r>
            <a:endParaRPr lang="bg-BG" altLang="bg-BG" sz="1800" smtClean="0">
              <a:latin typeface="Arial Narrow" pitchFamily="34" charset="0"/>
            </a:endParaRPr>
          </a:p>
        </p:txBody>
      </p:sp>
      <p:pic>
        <p:nvPicPr>
          <p:cNvPr id="16388" name="Picture 2" descr="G:\111Pictures\images (36).jpg"/>
          <p:cNvPicPr>
            <a:picLocks noGrp="1" noChangeAspect="1" noChangeArrowheads="1"/>
          </p:cNvPicPr>
          <p:nvPr>
            <p:ph idx="1"/>
          </p:nvPr>
        </p:nvPicPr>
        <p:blipFill>
          <a:blip r:embed="rId2" cstate="print"/>
          <a:srcRect/>
          <a:stretch>
            <a:fillRect/>
          </a:stretch>
        </p:blipFill>
        <p:spPr>
          <a:xfrm>
            <a:off x="6300788" y="1773238"/>
            <a:ext cx="2619375" cy="1743075"/>
          </a:xfrm>
        </p:spPr>
      </p:pic>
      <p:sp>
        <p:nvSpPr>
          <p:cNvPr id="16389" name="Правоъгълник 5"/>
          <p:cNvSpPr>
            <a:spLocks noChangeArrowheads="1"/>
          </p:cNvSpPr>
          <p:nvPr/>
        </p:nvSpPr>
        <p:spPr bwMode="auto">
          <a:xfrm>
            <a:off x="107950" y="1125538"/>
            <a:ext cx="9036050" cy="430212"/>
          </a:xfrm>
          <a:prstGeom prst="rect">
            <a:avLst/>
          </a:prstGeom>
          <a:noFill/>
          <a:ln w="9525">
            <a:noFill/>
            <a:miter lim="800000"/>
            <a:headEnd/>
            <a:tailEnd/>
          </a:ln>
        </p:spPr>
        <p:txBody>
          <a:bodyPr>
            <a:spAutoFit/>
          </a:bodyPr>
          <a:lstStyle/>
          <a:p>
            <a:pPr algn="ctr"/>
            <a:r>
              <a:rPr lang="bg-BG" altLang="bg-BG" sz="2200" b="1">
                <a:latin typeface="Constantia" pitchFamily="18" charset="0"/>
              </a:rPr>
              <a:t>Ето отговорите на този въпрос в някои страни: </a:t>
            </a:r>
          </a:p>
        </p:txBody>
      </p:sp>
      <p:sp>
        <p:nvSpPr>
          <p:cNvPr id="16390" name="Правоъгълник 6"/>
          <p:cNvSpPr>
            <a:spLocks noChangeArrowheads="1"/>
          </p:cNvSpPr>
          <p:nvPr/>
        </p:nvSpPr>
        <p:spPr bwMode="auto">
          <a:xfrm>
            <a:off x="7092950" y="4699000"/>
            <a:ext cx="1871663" cy="1754188"/>
          </a:xfrm>
          <a:prstGeom prst="rect">
            <a:avLst/>
          </a:prstGeom>
          <a:noFill/>
          <a:ln w="9525">
            <a:noFill/>
            <a:miter lim="800000"/>
            <a:headEnd/>
            <a:tailEnd/>
          </a:ln>
        </p:spPr>
        <p:txBody>
          <a:bodyPr>
            <a:spAutoFit/>
          </a:bodyPr>
          <a:lstStyle/>
          <a:p>
            <a:r>
              <a:rPr lang="bg-BG" altLang="bg-BG" b="1" i="1">
                <a:latin typeface="Calibri" pitchFamily="34" charset="0"/>
              </a:rPr>
              <a:t>Сингапур:</a:t>
            </a:r>
            <a:r>
              <a:rPr lang="bg-BG" altLang="bg-BG" b="1">
                <a:latin typeface="Calibri" pitchFamily="34" charset="0"/>
              </a:rPr>
              <a:t> </a:t>
            </a:r>
            <a:r>
              <a:rPr lang="bg-BG" altLang="bg-BG">
                <a:latin typeface="Calibri" pitchFamily="34" charset="0"/>
              </a:rPr>
              <a:t>увереност, самоподготовка, гражданска позиция, активно участие.</a:t>
            </a:r>
          </a:p>
        </p:txBody>
      </p:sp>
      <p:sp>
        <p:nvSpPr>
          <p:cNvPr id="16391" name="Правоъгълник 7"/>
          <p:cNvSpPr>
            <a:spLocks noChangeArrowheads="1"/>
          </p:cNvSpPr>
          <p:nvPr/>
        </p:nvSpPr>
        <p:spPr bwMode="auto">
          <a:xfrm>
            <a:off x="4284663" y="1700213"/>
            <a:ext cx="1943100" cy="2032000"/>
          </a:xfrm>
          <a:prstGeom prst="rect">
            <a:avLst/>
          </a:prstGeom>
          <a:noFill/>
          <a:ln w="9525">
            <a:noFill/>
            <a:miter lim="800000"/>
            <a:headEnd/>
            <a:tailEnd/>
          </a:ln>
        </p:spPr>
        <p:txBody>
          <a:bodyPr>
            <a:spAutoFit/>
          </a:bodyPr>
          <a:lstStyle/>
          <a:p>
            <a:r>
              <a:rPr lang="bg-BG" altLang="bg-BG" b="1" i="1">
                <a:latin typeface="Arial Narrow" pitchFamily="34" charset="0"/>
              </a:rPr>
              <a:t>Индия:</a:t>
            </a:r>
            <a:r>
              <a:rPr lang="bg-BG" altLang="bg-BG">
                <a:latin typeface="Arial Narrow" pitchFamily="34" charset="0"/>
              </a:rPr>
              <a:t> дайте знания на учениците си, развийте тяхното логическо мислене, подкрепяйте творческите им</a:t>
            </a:r>
          </a:p>
        </p:txBody>
      </p:sp>
      <p:sp>
        <p:nvSpPr>
          <p:cNvPr id="16392" name="Правоъгълник 8"/>
          <p:cNvSpPr>
            <a:spLocks noChangeArrowheads="1"/>
          </p:cNvSpPr>
          <p:nvPr/>
        </p:nvSpPr>
        <p:spPr bwMode="auto">
          <a:xfrm>
            <a:off x="250825" y="1773238"/>
            <a:ext cx="3313113" cy="1200150"/>
          </a:xfrm>
          <a:prstGeom prst="rect">
            <a:avLst/>
          </a:prstGeom>
          <a:noFill/>
          <a:ln w="9525">
            <a:noFill/>
            <a:miter lim="800000"/>
            <a:headEnd/>
            <a:tailEnd/>
          </a:ln>
        </p:spPr>
        <p:txBody>
          <a:bodyPr>
            <a:spAutoFit/>
          </a:bodyPr>
          <a:lstStyle/>
          <a:p>
            <a:r>
              <a:rPr lang="bg-BG" altLang="bg-BG" b="1" i="1">
                <a:latin typeface="Arial Narrow" pitchFamily="34" charset="0"/>
              </a:rPr>
              <a:t>САЩ:</a:t>
            </a:r>
            <a:r>
              <a:rPr lang="bg-BG" altLang="bg-BG">
                <a:latin typeface="Arial Narrow" pitchFamily="34" charset="0"/>
              </a:rPr>
              <a:t> критично мислене, писмена и вербална комуникация, работа в екип, разнообразие, използване на ИКТ, лидерство.</a:t>
            </a:r>
          </a:p>
        </p:txBody>
      </p:sp>
      <p:sp>
        <p:nvSpPr>
          <p:cNvPr id="16393" name="Правоъгълник 9"/>
          <p:cNvSpPr>
            <a:spLocks noChangeArrowheads="1"/>
          </p:cNvSpPr>
          <p:nvPr/>
        </p:nvSpPr>
        <p:spPr bwMode="auto">
          <a:xfrm>
            <a:off x="4284663" y="3644900"/>
            <a:ext cx="4572000" cy="923925"/>
          </a:xfrm>
          <a:prstGeom prst="rect">
            <a:avLst/>
          </a:prstGeom>
          <a:noFill/>
          <a:ln w="9525">
            <a:noFill/>
            <a:miter lim="800000"/>
            <a:headEnd/>
            <a:tailEnd/>
          </a:ln>
        </p:spPr>
        <p:txBody>
          <a:bodyPr>
            <a:spAutoFit/>
          </a:bodyPr>
          <a:lstStyle/>
          <a:p>
            <a:r>
              <a:rPr lang="bg-BG" altLang="bg-BG">
                <a:latin typeface="Arial Narrow" pitchFamily="34" charset="0"/>
              </a:rPr>
              <a:t>постижения, дискутирайте развитието на науката и технологиите, говорите за съвременните глобални проблеми.</a:t>
            </a:r>
          </a:p>
        </p:txBody>
      </p:sp>
      <p:pic>
        <p:nvPicPr>
          <p:cNvPr id="16394" name="Picture 3" descr="G:\111Pictures\study.jpg"/>
          <p:cNvPicPr>
            <a:picLocks noChangeAspect="1" noChangeArrowheads="1"/>
          </p:cNvPicPr>
          <p:nvPr/>
        </p:nvPicPr>
        <p:blipFill>
          <a:blip r:embed="rId3" cstate="print"/>
          <a:srcRect/>
          <a:stretch>
            <a:fillRect/>
          </a:stretch>
        </p:blipFill>
        <p:spPr bwMode="auto">
          <a:xfrm>
            <a:off x="4427538" y="4797425"/>
            <a:ext cx="2462212" cy="1733550"/>
          </a:xfrm>
          <a:prstGeom prst="rect">
            <a:avLst/>
          </a:prstGeom>
          <a:noFill/>
          <a:ln w="9525">
            <a:noFill/>
            <a:miter lim="800000"/>
            <a:headEnd/>
            <a:tailEnd/>
          </a:ln>
        </p:spPr>
      </p:pic>
      <p:pic>
        <p:nvPicPr>
          <p:cNvPr id="16395" name="Picture 4" descr="G:\111Pictures\download (4).jpg"/>
          <p:cNvPicPr>
            <a:picLocks noChangeAspect="1" noChangeArrowheads="1"/>
          </p:cNvPicPr>
          <p:nvPr/>
        </p:nvPicPr>
        <p:blipFill>
          <a:blip r:embed="rId4" cstate="print"/>
          <a:srcRect/>
          <a:stretch>
            <a:fillRect/>
          </a:stretch>
        </p:blipFill>
        <p:spPr bwMode="auto">
          <a:xfrm>
            <a:off x="323850" y="3059113"/>
            <a:ext cx="3360738" cy="1954212"/>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08DA948E-40B4-4CC6-AF80-F06D8D1BADC2}" type="slidenum">
              <a:rPr lang="bg-BG" smtClean="0"/>
              <a:pPr>
                <a:defRPr/>
              </a:pPr>
              <a:t>14</a:t>
            </a:fld>
            <a:endParaRPr lang="bg-B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260350"/>
            <a:ext cx="8075613" cy="1143000"/>
          </a:xfrm>
        </p:spPr>
        <p:txBody>
          <a:bodyPr/>
          <a:lstStyle/>
          <a:p>
            <a:pPr algn="ctr" eaLnBrk="1" hangingPunct="1"/>
            <a:r>
              <a:rPr lang="bg-BG" altLang="en-US" sz="3600" dirty="0" smtClean="0">
                <a:solidFill>
                  <a:srgbClr val="2B133D"/>
                </a:solidFill>
                <a:latin typeface="Constantia" pitchFamily="18" charset="0"/>
              </a:rPr>
              <a:t>…  и  в България</a:t>
            </a:r>
            <a:endParaRPr lang="en-GB" altLang="en-US" sz="3600" dirty="0" smtClean="0">
              <a:solidFill>
                <a:srgbClr val="2B133D"/>
              </a:solidFill>
              <a:latin typeface="Constantia" pitchFamily="18" charset="0"/>
            </a:endParaRPr>
          </a:p>
        </p:txBody>
      </p:sp>
      <p:sp>
        <p:nvSpPr>
          <p:cNvPr id="17411" name="Content Placeholder 2"/>
          <p:cNvSpPr txBox="1">
            <a:spLocks/>
          </p:cNvSpPr>
          <p:nvPr/>
        </p:nvSpPr>
        <p:spPr bwMode="auto">
          <a:xfrm>
            <a:off x="1835150" y="1773238"/>
            <a:ext cx="6851650" cy="4551362"/>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bg-BG" altLang="en-US" sz="3200" b="1" dirty="0">
                <a:solidFill>
                  <a:srgbClr val="2B133D"/>
                </a:solidFill>
                <a:latin typeface="Arial Narrow" pitchFamily="34" charset="0"/>
              </a:rPr>
              <a:t>Гражданска позиция</a:t>
            </a:r>
          </a:p>
          <a:p>
            <a:pPr marL="342900" indent="-342900">
              <a:spcBef>
                <a:spcPct val="20000"/>
              </a:spcBef>
              <a:buFont typeface="Arial" pitchFamily="34" charset="0"/>
              <a:buChar char="•"/>
            </a:pPr>
            <a:r>
              <a:rPr lang="bg-BG" altLang="en-US" sz="3200" b="1" dirty="0">
                <a:solidFill>
                  <a:srgbClr val="2B133D"/>
                </a:solidFill>
                <a:latin typeface="Arial Narrow" pitchFamily="34" charset="0"/>
              </a:rPr>
              <a:t>Активно участие</a:t>
            </a:r>
          </a:p>
          <a:p>
            <a:pPr marL="342900" indent="-342900">
              <a:spcBef>
                <a:spcPct val="20000"/>
              </a:spcBef>
              <a:buFont typeface="Arial" pitchFamily="34" charset="0"/>
              <a:buChar char="•"/>
            </a:pPr>
            <a:r>
              <a:rPr lang="bg-BG" altLang="en-US" sz="3200" b="1" dirty="0">
                <a:solidFill>
                  <a:srgbClr val="2B133D"/>
                </a:solidFill>
                <a:latin typeface="Arial Narrow" pitchFamily="34" charset="0"/>
              </a:rPr>
              <a:t>Самоподготовка</a:t>
            </a:r>
          </a:p>
          <a:p>
            <a:pPr marL="342900" indent="-342900">
              <a:spcBef>
                <a:spcPct val="20000"/>
              </a:spcBef>
              <a:buFont typeface="Arial" pitchFamily="34" charset="0"/>
              <a:buChar char="•"/>
            </a:pPr>
            <a:r>
              <a:rPr lang="bg-BG" altLang="en-US" sz="3200" b="1" dirty="0">
                <a:solidFill>
                  <a:srgbClr val="2B133D"/>
                </a:solidFill>
                <a:latin typeface="Arial Narrow" pitchFamily="34" charset="0"/>
              </a:rPr>
              <a:t>Увереност</a:t>
            </a:r>
          </a:p>
          <a:p>
            <a:pPr marL="342900" indent="-342900">
              <a:spcBef>
                <a:spcPct val="20000"/>
              </a:spcBef>
              <a:buFont typeface="Arial" pitchFamily="34" charset="0"/>
              <a:buChar char="•"/>
            </a:pPr>
            <a:r>
              <a:rPr lang="bg-BG" altLang="en-US" sz="3200" b="1" dirty="0">
                <a:solidFill>
                  <a:srgbClr val="2B133D"/>
                </a:solidFill>
                <a:latin typeface="Arial Narrow" pitchFamily="34" charset="0"/>
              </a:rPr>
              <a:t>Почтеност</a:t>
            </a:r>
          </a:p>
          <a:p>
            <a:pPr marL="342900" indent="-342900">
              <a:spcBef>
                <a:spcPct val="20000"/>
              </a:spcBef>
              <a:buFont typeface="Arial" pitchFamily="34" charset="0"/>
              <a:buChar char="•"/>
            </a:pPr>
            <a:r>
              <a:rPr lang="bg-BG" altLang="en-US" sz="3200" b="1" dirty="0">
                <a:solidFill>
                  <a:srgbClr val="2B133D"/>
                </a:solidFill>
                <a:latin typeface="Arial Narrow" pitchFamily="34" charset="0"/>
              </a:rPr>
              <a:t>Съчувствие</a:t>
            </a:r>
          </a:p>
          <a:p>
            <a:pPr marL="342900" indent="-342900">
              <a:spcBef>
                <a:spcPct val="20000"/>
              </a:spcBef>
              <a:buFont typeface="Arial" pitchFamily="34" charset="0"/>
              <a:buChar char="•"/>
            </a:pPr>
            <a:r>
              <a:rPr lang="bg-BG" altLang="en-US" sz="3200" b="1" dirty="0">
                <a:solidFill>
                  <a:srgbClr val="2B133D"/>
                </a:solidFill>
                <a:latin typeface="Arial Narrow" pitchFamily="34" charset="0"/>
              </a:rPr>
              <a:t>Справедливост</a:t>
            </a:r>
            <a:endParaRPr lang="en-US" altLang="en-US" sz="3200" b="1" dirty="0">
              <a:solidFill>
                <a:srgbClr val="2B133D"/>
              </a:solidFill>
              <a:latin typeface="Arial Narrow" pitchFamily="34" charset="0"/>
            </a:endParaRPr>
          </a:p>
          <a:p>
            <a:pPr marL="342900" indent="-342900">
              <a:spcBef>
                <a:spcPct val="20000"/>
              </a:spcBef>
              <a:buFont typeface="Arial" pitchFamily="34" charset="0"/>
              <a:buChar char="•"/>
            </a:pPr>
            <a:endParaRPr lang="en-US" altLang="en-US" sz="3200" b="1" dirty="0">
              <a:solidFill>
                <a:srgbClr val="660066"/>
              </a:solidFill>
              <a:latin typeface="Constantia" pitchFamily="18" charset="0"/>
            </a:endParaRPr>
          </a:p>
          <a:p>
            <a:pPr marL="342900" indent="-342900">
              <a:spcBef>
                <a:spcPct val="20000"/>
              </a:spcBef>
              <a:buFont typeface="Wingdings 2" pitchFamily="18" charset="2"/>
              <a:buNone/>
            </a:pPr>
            <a:endParaRPr lang="en-GB" altLang="en-US" sz="3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08DA948E-40B4-4CC6-AF80-F06D8D1BADC2}" type="slidenum">
              <a:rPr lang="bg-BG" smtClean="0"/>
              <a:pPr>
                <a:defRPr/>
              </a:pPr>
              <a:t>15</a:t>
            </a:fld>
            <a:endParaRPr lang="bg-BG"/>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419475" y="115888"/>
            <a:ext cx="5400675" cy="1716087"/>
          </a:xfrm>
        </p:spPr>
        <p:txBody>
          <a:bodyPr rtlCol="0">
            <a:normAutofit fontScale="90000"/>
          </a:bodyPr>
          <a:lstStyle/>
          <a:p>
            <a:pPr eaLnBrk="1" fontAlgn="auto" hangingPunct="1">
              <a:spcAft>
                <a:spcPts val="0"/>
              </a:spcAft>
              <a:defRPr/>
            </a:pPr>
            <a:r>
              <a:rPr lang="bg-BG" sz="3600" dirty="0" smtClean="0">
                <a:solidFill>
                  <a:schemeClr val="tx2">
                    <a:lumMod val="50000"/>
                  </a:schemeClr>
                </a:solidFill>
                <a:latin typeface="Constantia" pitchFamily="18" charset="0"/>
              </a:rPr>
              <a:t>Кои са </a:t>
            </a:r>
            <a:r>
              <a:rPr lang="en-US" sz="3600" dirty="0" smtClean="0">
                <a:solidFill>
                  <a:schemeClr val="tx2">
                    <a:lumMod val="50000"/>
                  </a:schemeClr>
                </a:solidFill>
                <a:latin typeface="Constantia" pitchFamily="18" charset="0"/>
              </a:rPr>
              <a:t/>
            </a:r>
            <a:br>
              <a:rPr lang="en-US" sz="3600" dirty="0" smtClean="0">
                <a:solidFill>
                  <a:schemeClr val="tx2">
                    <a:lumMod val="50000"/>
                  </a:schemeClr>
                </a:solidFill>
                <a:latin typeface="Constantia" pitchFamily="18" charset="0"/>
              </a:rPr>
            </a:br>
            <a:r>
              <a:rPr lang="bg-BG" sz="3600" dirty="0" smtClean="0">
                <a:solidFill>
                  <a:schemeClr val="tx2">
                    <a:lumMod val="50000"/>
                  </a:schemeClr>
                </a:solidFill>
                <a:latin typeface="Constantia" pitchFamily="18" charset="0"/>
              </a:rPr>
              <a:t>успешните ученици според СБУ?</a:t>
            </a:r>
            <a:endParaRPr lang="bg-BG" sz="3600" dirty="0">
              <a:solidFill>
                <a:schemeClr val="tx2">
                  <a:lumMod val="50000"/>
                </a:schemeClr>
              </a:solidFill>
              <a:latin typeface="Constantia" pitchFamily="18" charset="0"/>
            </a:endParaRPr>
          </a:p>
        </p:txBody>
      </p:sp>
      <p:sp>
        <p:nvSpPr>
          <p:cNvPr id="4" name="Текстов контейнер 3"/>
          <p:cNvSpPr>
            <a:spLocks noGrp="1"/>
          </p:cNvSpPr>
          <p:nvPr>
            <p:ph type="body" sz="half" idx="2"/>
          </p:nvPr>
        </p:nvSpPr>
        <p:spPr>
          <a:xfrm>
            <a:off x="323850" y="2420938"/>
            <a:ext cx="8496300" cy="3887787"/>
          </a:xfrm>
        </p:spPr>
        <p:txBody>
          <a:bodyPr rtlCol="0">
            <a:noAutofit/>
          </a:bodyPr>
          <a:lstStyle/>
          <a:p>
            <a:pPr eaLnBrk="1" fontAlgn="auto" hangingPunct="1">
              <a:spcAft>
                <a:spcPts val="0"/>
              </a:spcAft>
              <a:buClr>
                <a:srgbClr val="72AF2F"/>
              </a:buClr>
              <a:buFont typeface="Wingdings" pitchFamily="2" charset="2"/>
              <a:buChar char="Ø"/>
              <a:defRPr/>
            </a:pPr>
            <a:r>
              <a:rPr lang="en-US" altLang="en-US" sz="2100" dirty="0" smtClean="0">
                <a:latin typeface="Arial Narrow" pitchFamily="34" charset="0"/>
              </a:rPr>
              <a:t> </a:t>
            </a:r>
            <a:r>
              <a:rPr lang="bg-BG" altLang="en-US" sz="2100" dirty="0" smtClean="0">
                <a:latin typeface="Arial Narrow" pitchFamily="34" charset="0"/>
              </a:rPr>
              <a:t> </a:t>
            </a:r>
            <a:r>
              <a:rPr lang="bg-BG" altLang="en-US" sz="2200" dirty="0" smtClean="0">
                <a:latin typeface="Arial Narrow" pitchFamily="34" charset="0"/>
              </a:rPr>
              <a:t>Ентусиазъм към ученето</a:t>
            </a:r>
            <a:r>
              <a:rPr lang="en-GB" altLang="en-US" sz="2200" dirty="0" smtClean="0">
                <a:latin typeface="Arial Narrow" pitchFamily="34" charset="0"/>
              </a:rPr>
              <a:t>,</a:t>
            </a:r>
            <a:r>
              <a:rPr lang="bg-BG" altLang="en-US" sz="2200" dirty="0" smtClean="0">
                <a:latin typeface="Arial Narrow" pitchFamily="34" charset="0"/>
              </a:rPr>
              <a:t> желание да покрият високи стандарти</a:t>
            </a:r>
            <a:r>
              <a:rPr lang="en-GB" altLang="en-US" sz="2200" dirty="0" smtClean="0">
                <a:latin typeface="Arial Narrow" pitchFamily="34" charset="0"/>
              </a:rPr>
              <a:t>, </a:t>
            </a:r>
            <a:r>
              <a:rPr lang="bg-BG" altLang="en-US" sz="2200" dirty="0" smtClean="0">
                <a:latin typeface="Arial Narrow" pitchFamily="34" charset="0"/>
              </a:rPr>
              <a:t>отворени към нови идеи и начини на мислене</a:t>
            </a:r>
            <a:r>
              <a:rPr lang="bg-BG" altLang="en-US" sz="2200" dirty="0">
                <a:latin typeface="Arial Narrow" pitchFamily="34" charset="0"/>
              </a:rPr>
              <a:t>.</a:t>
            </a:r>
            <a:endParaRPr lang="en-US" altLang="en-US" sz="2200" dirty="0" smtClean="0">
              <a:latin typeface="Arial Narrow" pitchFamily="34" charset="0"/>
            </a:endParaRPr>
          </a:p>
          <a:p>
            <a:pPr eaLnBrk="1" fontAlgn="auto" hangingPunct="1">
              <a:spcAft>
                <a:spcPts val="0"/>
              </a:spcAft>
              <a:buClr>
                <a:srgbClr val="72AF2F"/>
              </a:buClr>
              <a:buFont typeface="Wingdings" pitchFamily="2" charset="2"/>
              <a:buChar char="Ø"/>
              <a:defRPr/>
            </a:pPr>
            <a:r>
              <a:rPr lang="bg-BG" altLang="en-US" sz="2200" dirty="0" smtClean="0">
                <a:latin typeface="Arial Narrow" pitchFamily="34" charset="0"/>
              </a:rPr>
              <a:t>  Високо ниво на грамотност, добри комуникативни и обучителни умения</a:t>
            </a:r>
            <a:endParaRPr lang="en-GB" altLang="en-US" sz="2200" dirty="0" smtClean="0">
              <a:latin typeface="Arial Narrow" pitchFamily="34" charset="0"/>
            </a:endParaRPr>
          </a:p>
          <a:p>
            <a:pPr eaLnBrk="1" fontAlgn="auto" hangingPunct="1">
              <a:spcAft>
                <a:spcPts val="0"/>
              </a:spcAft>
              <a:buClr>
                <a:srgbClr val="72AF2F"/>
              </a:buClr>
              <a:buFont typeface="Wingdings" pitchFamily="2" charset="2"/>
              <a:buChar char="Ø"/>
              <a:defRPr/>
            </a:pPr>
            <a:r>
              <a:rPr lang="en-US" altLang="en-US" sz="2200" dirty="0" smtClean="0">
                <a:latin typeface="Arial Narrow" pitchFamily="34" charset="0"/>
              </a:rPr>
              <a:t> </a:t>
            </a:r>
            <a:r>
              <a:rPr lang="bg-BG" altLang="en-US" sz="2200" dirty="0" smtClean="0">
                <a:latin typeface="Arial Narrow" pitchFamily="34" charset="0"/>
              </a:rPr>
              <a:t> Умение да учат в група, както и самостоятелно</a:t>
            </a:r>
            <a:r>
              <a:rPr lang="en-GB" altLang="en-US" sz="2200" dirty="0" smtClean="0">
                <a:latin typeface="Arial Narrow" pitchFamily="34" charset="0"/>
              </a:rPr>
              <a:t>,</a:t>
            </a:r>
            <a:r>
              <a:rPr lang="bg-BG" altLang="en-US" sz="2200" dirty="0" smtClean="0">
                <a:latin typeface="Arial Narrow" pitchFamily="34" charset="0"/>
              </a:rPr>
              <a:t> способни да прилагат наученото в нови ситуации.</a:t>
            </a:r>
          </a:p>
          <a:p>
            <a:pPr marL="274320" indent="-274320" eaLnBrk="1" fontAlgn="auto" hangingPunct="1">
              <a:spcAft>
                <a:spcPts val="0"/>
              </a:spcAft>
              <a:buClr>
                <a:schemeClr val="accent3"/>
              </a:buClr>
              <a:buFont typeface="Wingdings" pitchFamily="2" charset="2"/>
              <a:buChar char="Ø"/>
              <a:defRPr/>
            </a:pPr>
            <a:r>
              <a:rPr lang="bg-BG" sz="2200" dirty="0" smtClean="0">
                <a:latin typeface="Arial Narrow" pitchFamily="34" charset="0"/>
              </a:rPr>
              <a:t>Инициативност и издръжливост.</a:t>
            </a:r>
            <a:endParaRPr lang="en-GB" sz="2200" dirty="0" smtClean="0">
              <a:latin typeface="Arial Narrow" pitchFamily="34" charset="0"/>
            </a:endParaRPr>
          </a:p>
          <a:p>
            <a:pPr marL="274320" indent="-274320" eaLnBrk="1" fontAlgn="auto" hangingPunct="1">
              <a:spcAft>
                <a:spcPts val="0"/>
              </a:spcAft>
              <a:buClr>
                <a:schemeClr val="accent3"/>
              </a:buClr>
              <a:buFont typeface="Wingdings" pitchFamily="2" charset="2"/>
              <a:buChar char="Ø"/>
              <a:defRPr/>
            </a:pPr>
            <a:r>
              <a:rPr lang="bg-BG" sz="2200" dirty="0" smtClean="0">
                <a:latin typeface="Arial Narrow" pitchFamily="34" charset="0"/>
              </a:rPr>
              <a:t>Работа </a:t>
            </a:r>
            <a:r>
              <a:rPr lang="bg-BG" sz="2200" dirty="0">
                <a:latin typeface="Arial Narrow" pitchFamily="34" charset="0"/>
              </a:rPr>
              <a:t>в </a:t>
            </a:r>
            <a:r>
              <a:rPr lang="bg-BG" sz="2200" dirty="0" smtClean="0">
                <a:latin typeface="Arial Narrow" pitchFamily="34" charset="0"/>
              </a:rPr>
              <a:t>партньорство.</a:t>
            </a:r>
            <a:endParaRPr lang="en-GB" sz="2200" dirty="0">
              <a:latin typeface="Arial Narrow" pitchFamily="34" charset="0"/>
            </a:endParaRPr>
          </a:p>
          <a:p>
            <a:pPr marL="274320" indent="-274320" eaLnBrk="1" fontAlgn="auto" hangingPunct="1">
              <a:spcAft>
                <a:spcPts val="0"/>
              </a:spcAft>
              <a:buClr>
                <a:schemeClr val="accent3"/>
              </a:buClr>
              <a:buFont typeface="Wingdings" pitchFamily="2" charset="2"/>
              <a:buChar char="Ø"/>
              <a:defRPr/>
            </a:pPr>
            <a:r>
              <a:rPr lang="bg-BG" sz="2200" dirty="0">
                <a:latin typeface="Arial Narrow" pitchFamily="34" charset="0"/>
              </a:rPr>
              <a:t>Необходимо е да умеят да общуват по различни начини и в различни </a:t>
            </a:r>
            <a:r>
              <a:rPr lang="bg-BG" sz="2200" dirty="0" smtClean="0">
                <a:latin typeface="Arial Narrow" pitchFamily="34" charset="0"/>
              </a:rPr>
              <a:t>ситуации.</a:t>
            </a:r>
            <a:endParaRPr lang="en-GB" sz="2200" dirty="0">
              <a:latin typeface="Arial Narrow" pitchFamily="34" charset="0"/>
            </a:endParaRPr>
          </a:p>
          <a:p>
            <a:pPr marL="274320" indent="-274320" eaLnBrk="1" fontAlgn="auto" hangingPunct="1">
              <a:spcAft>
                <a:spcPts val="0"/>
              </a:spcAft>
              <a:buClr>
                <a:schemeClr val="accent3"/>
              </a:buClr>
              <a:buFont typeface="Wingdings" pitchFamily="2" charset="2"/>
              <a:buChar char="Ø"/>
              <a:defRPr/>
            </a:pPr>
            <a:r>
              <a:rPr lang="bg-BG" sz="2200" dirty="0">
                <a:latin typeface="Arial Narrow" pitchFamily="34" charset="0"/>
              </a:rPr>
              <a:t>Да използват стратегии за критично мислене и решаване на </a:t>
            </a:r>
            <a:r>
              <a:rPr lang="bg-BG" sz="2200" dirty="0" smtClean="0">
                <a:latin typeface="Arial Narrow" pitchFamily="34" charset="0"/>
              </a:rPr>
              <a:t>проблеми.</a:t>
            </a:r>
          </a:p>
        </p:txBody>
      </p:sp>
      <p:pic>
        <p:nvPicPr>
          <p:cNvPr id="18436" name="Picture 2" descr="G:\111Pictures\1b.gif"/>
          <p:cNvPicPr>
            <a:picLocks noGrp="1" noChangeAspect="1" noChangeArrowheads="1" noCrop="1"/>
          </p:cNvPicPr>
          <p:nvPr>
            <p:ph idx="1"/>
          </p:nvPr>
        </p:nvPicPr>
        <p:blipFill>
          <a:blip r:embed="rId3" cstate="print"/>
          <a:srcRect/>
          <a:stretch>
            <a:fillRect/>
          </a:stretch>
        </p:blipFill>
        <p:spPr>
          <a:xfrm>
            <a:off x="0" y="0"/>
            <a:ext cx="3000375" cy="2565400"/>
          </a:xfrm>
        </p:spPr>
      </p:pic>
      <p:sp>
        <p:nvSpPr>
          <p:cNvPr id="5" name="Slide Number Placeholder 4"/>
          <p:cNvSpPr>
            <a:spLocks noGrp="1"/>
          </p:cNvSpPr>
          <p:nvPr>
            <p:ph type="sldNum" sz="quarter" idx="12"/>
          </p:nvPr>
        </p:nvSpPr>
        <p:spPr/>
        <p:txBody>
          <a:bodyPr/>
          <a:lstStyle/>
          <a:p>
            <a:pPr>
              <a:defRPr/>
            </a:pPr>
            <a:fld id="{08DA948E-40B4-4CC6-AF80-F06D8D1BADC2}" type="slidenum">
              <a:rPr lang="bg-BG" smtClean="0"/>
              <a:pPr>
                <a:defRPr/>
              </a:pPr>
              <a:t>16</a:t>
            </a:fld>
            <a:endParaRPr lang="bg-BG"/>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19458" name="Текстов контейнер 3"/>
          <p:cNvSpPr>
            <a:spLocks noGrp="1"/>
          </p:cNvSpPr>
          <p:nvPr>
            <p:ph type="body" sz="half" idx="2"/>
          </p:nvPr>
        </p:nvSpPr>
        <p:spPr>
          <a:xfrm>
            <a:off x="457200" y="620713"/>
            <a:ext cx="7138988" cy="5903912"/>
          </a:xfrm>
        </p:spPr>
        <p:txBody>
          <a:bodyPr/>
          <a:lstStyle/>
          <a:p>
            <a:pPr eaLnBrk="1" hangingPunct="1">
              <a:buClr>
                <a:srgbClr val="00B050"/>
              </a:buClr>
              <a:buFont typeface="Wingdings" pitchFamily="2" charset="2"/>
              <a:buChar char="Ø"/>
            </a:pPr>
            <a:r>
              <a:rPr lang="bg-BG" altLang="en-US" sz="2400" smtClean="0">
                <a:latin typeface="Arial Narrow" pitchFamily="34" charset="0"/>
              </a:rPr>
              <a:t>  Умеят да уважават другите.</a:t>
            </a:r>
            <a:endParaRPr lang="en-GB" altLang="en-US" sz="2400" smtClean="0">
              <a:latin typeface="Arial Narrow" pitchFamily="34" charset="0"/>
            </a:endParaRPr>
          </a:p>
          <a:p>
            <a:pPr eaLnBrk="1" hangingPunct="1">
              <a:buClr>
                <a:srgbClr val="00B050"/>
              </a:buClr>
              <a:buFont typeface="Wingdings" pitchFamily="2" charset="2"/>
              <a:buChar char="Ø"/>
            </a:pPr>
            <a:r>
              <a:rPr lang="bg-BG" altLang="en-US" sz="2400" smtClean="0">
                <a:latin typeface="Arial Narrow" pitchFamily="34" charset="0"/>
              </a:rPr>
              <a:t>  Участват отговорно в политиката –в икономически,</a:t>
            </a:r>
          </a:p>
          <a:p>
            <a:pPr eaLnBrk="1" hangingPunct="1">
              <a:buClr>
                <a:srgbClr val="00B050"/>
              </a:buClr>
            </a:pPr>
            <a:r>
              <a:rPr lang="bg-BG" altLang="en-US" sz="2400" smtClean="0">
                <a:latin typeface="Arial Narrow" pitchFamily="34" charset="0"/>
              </a:rPr>
              <a:t>   социален и културен аспект.</a:t>
            </a:r>
            <a:endParaRPr lang="en-GB" altLang="en-US" sz="2400" smtClean="0">
              <a:latin typeface="Arial Narrow" pitchFamily="34" charset="0"/>
            </a:endParaRPr>
          </a:p>
          <a:p>
            <a:pPr eaLnBrk="1" hangingPunct="1">
              <a:buClr>
                <a:srgbClr val="00B050"/>
              </a:buClr>
              <a:buFont typeface="Wingdings" pitchFamily="2" charset="2"/>
              <a:buChar char="Ø"/>
            </a:pPr>
            <a:r>
              <a:rPr lang="bg-BG" altLang="en-US" sz="2400" smtClean="0">
                <a:latin typeface="Arial Narrow" pitchFamily="34" charset="0"/>
              </a:rPr>
              <a:t>  Развиват знанията си и разбирането си за света и</a:t>
            </a:r>
          </a:p>
          <a:p>
            <a:pPr eaLnBrk="1" hangingPunct="1">
              <a:buClr>
                <a:srgbClr val="00B050"/>
              </a:buClr>
            </a:pPr>
            <a:r>
              <a:rPr lang="bg-BG" altLang="en-US" sz="2400" smtClean="0">
                <a:latin typeface="Arial Narrow" pitchFamily="34" charset="0"/>
              </a:rPr>
              <a:t>   мястото на България в него.</a:t>
            </a:r>
          </a:p>
          <a:p>
            <a:pPr eaLnBrk="1" hangingPunct="1">
              <a:buClr>
                <a:srgbClr val="00B050"/>
              </a:buClr>
              <a:buFont typeface="Wingdings" pitchFamily="2" charset="2"/>
              <a:buChar char="Ø"/>
            </a:pPr>
            <a:r>
              <a:rPr lang="bg-BG" altLang="en-US" sz="2400" smtClean="0">
                <a:latin typeface="Arial Narrow" pitchFamily="34" charset="0"/>
              </a:rPr>
              <a:t>  Умеят да вземат информирани решения.</a:t>
            </a:r>
          </a:p>
          <a:p>
            <a:pPr eaLnBrk="1" hangingPunct="1">
              <a:buClr>
                <a:srgbClr val="00B050"/>
              </a:buClr>
              <a:buFont typeface="Wingdings" pitchFamily="2" charset="2"/>
              <a:buChar char="Ø"/>
            </a:pPr>
            <a:r>
              <a:rPr lang="bg-BG" altLang="bg-BG" sz="2400" smtClean="0">
                <a:latin typeface="Arial Narrow" pitchFamily="34" charset="0"/>
              </a:rPr>
              <a:t>  Уважават себе си, достатъчно са амбициозни  и </a:t>
            </a:r>
          </a:p>
          <a:p>
            <a:pPr eaLnBrk="1" hangingPunct="1">
              <a:buClr>
                <a:srgbClr val="00B050"/>
              </a:buClr>
            </a:pPr>
            <a:r>
              <a:rPr lang="bg-BG" altLang="bg-BG" sz="2400" smtClean="0">
                <a:latin typeface="Arial Narrow" pitchFamily="34" charset="0"/>
              </a:rPr>
              <a:t>   имат стабилна ценностна система и вярвания.</a:t>
            </a:r>
            <a:endParaRPr lang="en-GB" altLang="bg-BG" sz="2400" smtClean="0">
              <a:latin typeface="Arial Narrow" pitchFamily="34" charset="0"/>
            </a:endParaRPr>
          </a:p>
          <a:p>
            <a:pPr eaLnBrk="1" hangingPunct="1">
              <a:buClr>
                <a:srgbClr val="00B050"/>
              </a:buClr>
              <a:buFont typeface="Wingdings" pitchFamily="2" charset="2"/>
              <a:buChar char="Ø"/>
            </a:pPr>
            <a:r>
              <a:rPr lang="bg-BG" altLang="bg-BG" sz="2400" smtClean="0">
                <a:latin typeface="Arial Narrow" pitchFamily="34" charset="0"/>
              </a:rPr>
              <a:t>  Могат да комуникират с другите и са уверени в себе си.</a:t>
            </a:r>
          </a:p>
          <a:p>
            <a:pPr eaLnBrk="1" hangingPunct="1">
              <a:buClr>
                <a:srgbClr val="00B050"/>
              </a:buClr>
              <a:buFont typeface="Wingdings" pitchFamily="2" charset="2"/>
              <a:buChar char="Ø"/>
            </a:pPr>
            <a:r>
              <a:rPr lang="bg-BG" altLang="bg-BG" sz="2400" smtClean="0">
                <a:latin typeface="Arial Narrow" pitchFamily="34" charset="0"/>
              </a:rPr>
              <a:t>  Доразвиват и споделят собствените си схващания.</a:t>
            </a:r>
            <a:endParaRPr lang="en-GB" altLang="bg-BG" sz="2400" smtClean="0">
              <a:latin typeface="Arial Narrow" pitchFamily="34" charset="0"/>
            </a:endParaRPr>
          </a:p>
          <a:p>
            <a:pPr eaLnBrk="1" hangingPunct="1">
              <a:buClr>
                <a:srgbClr val="00B050"/>
              </a:buClr>
              <a:buFont typeface="Wingdings" pitchFamily="2" charset="2"/>
              <a:buChar char="Ø"/>
            </a:pPr>
            <a:r>
              <a:rPr lang="bg-BG" altLang="bg-BG" sz="2400" smtClean="0">
                <a:latin typeface="Arial Narrow" pitchFamily="34" charset="0"/>
              </a:rPr>
              <a:t>  Умеят да живеят колкото се може по-независимо и</a:t>
            </a:r>
          </a:p>
          <a:p>
            <a:pPr eaLnBrk="1" hangingPunct="1">
              <a:buClr>
                <a:srgbClr val="00B050"/>
              </a:buClr>
            </a:pPr>
            <a:r>
              <a:rPr lang="bg-BG" altLang="bg-BG" sz="2400" smtClean="0">
                <a:latin typeface="Arial Narrow" pitchFamily="34" charset="0"/>
              </a:rPr>
              <a:t>   постигат успехи в различни област.</a:t>
            </a:r>
            <a:endParaRPr lang="en-GB" altLang="bg-BG" sz="2400" smtClean="0">
              <a:latin typeface="Arial Narrow" pitchFamily="34" charset="0"/>
            </a:endParaRPr>
          </a:p>
        </p:txBody>
      </p:sp>
      <p:pic>
        <p:nvPicPr>
          <p:cNvPr id="19459" name="Picture 2" descr="G:\111Pictures\ot Mitko\dialogue.gif"/>
          <p:cNvPicPr>
            <a:picLocks noChangeAspect="1" noChangeArrowheads="1" noCrop="1"/>
          </p:cNvPicPr>
          <p:nvPr/>
        </p:nvPicPr>
        <p:blipFill>
          <a:blip r:embed="rId3" cstate="print"/>
          <a:srcRect/>
          <a:stretch>
            <a:fillRect/>
          </a:stretch>
        </p:blipFill>
        <p:spPr bwMode="auto">
          <a:xfrm>
            <a:off x="6838950" y="4562475"/>
            <a:ext cx="2286000" cy="2286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8DA948E-40B4-4CC6-AF80-F06D8D1BADC2}" type="slidenum">
              <a:rPr lang="bg-BG" smtClean="0"/>
              <a:pPr>
                <a:defRPr/>
              </a:pPr>
              <a:t>17</a:t>
            </a:fld>
            <a:endParaRPr lang="bg-BG"/>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2156"/>
          </a:schemeClr>
        </a:solidFill>
        <a:effectLst/>
      </p:bgPr>
    </p:bg>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468313" y="1557338"/>
            <a:ext cx="8064500" cy="4321175"/>
          </a:xfrm>
        </p:spPr>
        <p:txBody>
          <a:bodyPr/>
          <a:lstStyle/>
          <a:p>
            <a:pPr eaLnBrk="1" hangingPunct="1">
              <a:lnSpc>
                <a:spcPct val="90000"/>
              </a:lnSpc>
              <a:buFontTx/>
              <a:buNone/>
            </a:pPr>
            <a:r>
              <a:rPr lang="bg-BG" altLang="en-US" sz="3600" dirty="0" smtClean="0">
                <a:solidFill>
                  <a:srgbClr val="002060"/>
                </a:solidFill>
              </a:rPr>
              <a:t>Да направи ученето и преподаването възможно за:</a:t>
            </a:r>
          </a:p>
          <a:p>
            <a:pPr eaLnBrk="1" hangingPunct="1">
              <a:lnSpc>
                <a:spcPct val="90000"/>
              </a:lnSpc>
              <a:buFontTx/>
              <a:buNone/>
            </a:pPr>
            <a:endParaRPr lang="en-US" altLang="en-US" sz="1200" dirty="0" smtClean="0">
              <a:solidFill>
                <a:srgbClr val="161616"/>
              </a:solidFill>
            </a:endParaRPr>
          </a:p>
          <a:p>
            <a:pPr eaLnBrk="1" hangingPunct="1">
              <a:lnSpc>
                <a:spcPct val="90000"/>
              </a:lnSpc>
            </a:pPr>
            <a:r>
              <a:rPr lang="bg-BG" altLang="en-US" sz="3600" dirty="0">
                <a:solidFill>
                  <a:srgbClr val="C00000"/>
                </a:solidFill>
              </a:rPr>
              <a:t>в</a:t>
            </a:r>
            <a:r>
              <a:rPr lang="bg-BG" altLang="en-US" sz="3600" dirty="0" smtClean="0">
                <a:solidFill>
                  <a:srgbClr val="C00000"/>
                </a:solidFill>
              </a:rPr>
              <a:t>сяко </a:t>
            </a:r>
            <a:r>
              <a:rPr lang="bg-BG" altLang="en-US" sz="3600" dirty="0" smtClean="0">
                <a:solidFill>
                  <a:srgbClr val="C00000"/>
                </a:solidFill>
              </a:rPr>
              <a:t>дете</a:t>
            </a:r>
            <a:r>
              <a:rPr lang="en-US" altLang="en-US" sz="3600" dirty="0" smtClean="0">
                <a:solidFill>
                  <a:srgbClr val="C00000"/>
                </a:solidFill>
              </a:rPr>
              <a:t>,</a:t>
            </a:r>
          </a:p>
          <a:p>
            <a:pPr eaLnBrk="1" hangingPunct="1">
              <a:lnSpc>
                <a:spcPct val="90000"/>
              </a:lnSpc>
            </a:pPr>
            <a:r>
              <a:rPr lang="bg-BG" altLang="en-US" sz="3600" dirty="0" smtClean="0">
                <a:solidFill>
                  <a:srgbClr val="C00000"/>
                </a:solidFill>
              </a:rPr>
              <a:t>всеки </a:t>
            </a:r>
            <a:r>
              <a:rPr lang="bg-BG" altLang="en-US" sz="3600" dirty="0" smtClean="0">
                <a:solidFill>
                  <a:srgbClr val="C00000"/>
                </a:solidFill>
              </a:rPr>
              <a:t>ден</a:t>
            </a:r>
            <a:r>
              <a:rPr lang="en-US" altLang="en-US" sz="3600" dirty="0" smtClean="0">
                <a:solidFill>
                  <a:srgbClr val="C00000"/>
                </a:solidFill>
              </a:rPr>
              <a:t>, </a:t>
            </a:r>
          </a:p>
          <a:p>
            <a:pPr eaLnBrk="1" hangingPunct="1">
              <a:lnSpc>
                <a:spcPct val="90000"/>
              </a:lnSpc>
            </a:pPr>
            <a:r>
              <a:rPr lang="bg-BG" altLang="en-US" sz="3600" dirty="0" smtClean="0">
                <a:solidFill>
                  <a:srgbClr val="C00000"/>
                </a:solidFill>
              </a:rPr>
              <a:t>във </a:t>
            </a:r>
            <a:r>
              <a:rPr lang="bg-BG" altLang="en-US" sz="3600" dirty="0" smtClean="0">
                <a:solidFill>
                  <a:srgbClr val="C00000"/>
                </a:solidFill>
              </a:rPr>
              <a:t>всяка класна стая.</a:t>
            </a:r>
            <a:endParaRPr lang="en-US" altLang="en-US" sz="3600" dirty="0" smtClean="0">
              <a:solidFill>
                <a:srgbClr val="C00000"/>
              </a:solidFill>
            </a:endParaRPr>
          </a:p>
          <a:p>
            <a:pPr eaLnBrk="1" hangingPunct="1">
              <a:lnSpc>
                <a:spcPct val="90000"/>
              </a:lnSpc>
              <a:buFontTx/>
              <a:buNone/>
            </a:pPr>
            <a:endParaRPr lang="en-US" altLang="en-US" sz="2000" dirty="0" smtClean="0">
              <a:solidFill>
                <a:srgbClr val="161616"/>
              </a:solidFill>
            </a:endParaRPr>
          </a:p>
        </p:txBody>
      </p:sp>
      <p:sp>
        <p:nvSpPr>
          <p:cNvPr id="23557" name="TextBox 4"/>
          <p:cNvSpPr txBox="1">
            <a:spLocks noChangeArrowheads="1"/>
          </p:cNvSpPr>
          <p:nvPr/>
        </p:nvSpPr>
        <p:spPr bwMode="auto">
          <a:xfrm>
            <a:off x="0" y="476250"/>
            <a:ext cx="9144000" cy="646113"/>
          </a:xfrm>
          <a:prstGeom prst="rect">
            <a:avLst/>
          </a:prstGeom>
          <a:noFill/>
          <a:ln w="9525">
            <a:noFill/>
            <a:miter lim="800000"/>
            <a:headEnd/>
            <a:tailEnd/>
          </a:ln>
        </p:spPr>
        <p:txBody>
          <a:bodyPr>
            <a:spAutoFit/>
          </a:bodyPr>
          <a:lstStyle/>
          <a:p>
            <a:pPr algn="ctr" defTabSz="457200"/>
            <a:r>
              <a:rPr lang="bg-BG" altLang="en-US" sz="3600" b="1">
                <a:solidFill>
                  <a:srgbClr val="7030A0"/>
                </a:solidFill>
                <a:latin typeface="Calibri" pitchFamily="34" charset="0"/>
              </a:rPr>
              <a:t>Най-важната цел на всеки учител е:</a:t>
            </a:r>
            <a:endParaRPr lang="en-US" altLang="en-US" sz="3600" b="1">
              <a:solidFill>
                <a:srgbClr val="7030A0"/>
              </a:solidFill>
              <a:latin typeface="Calibri" pitchFamily="34" charset="0"/>
            </a:endParaRPr>
          </a:p>
        </p:txBody>
      </p:sp>
      <p:pic>
        <p:nvPicPr>
          <p:cNvPr id="20484" name="Picture 4" descr="G:\111Pictures\3DStickFigure_app_icon.png"/>
          <p:cNvPicPr>
            <a:picLocks noChangeAspect="1" noChangeArrowheads="1"/>
          </p:cNvPicPr>
          <p:nvPr/>
        </p:nvPicPr>
        <p:blipFill>
          <a:blip r:embed="rId3" cstate="print"/>
          <a:srcRect/>
          <a:stretch>
            <a:fillRect/>
          </a:stretch>
        </p:blipFill>
        <p:spPr bwMode="auto">
          <a:xfrm>
            <a:off x="6948488" y="3933825"/>
            <a:ext cx="1404937" cy="1816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F426781-A99A-454D-9151-1CB6C2A55DB3}" type="slidenum">
              <a:rPr lang="bg-BG" smtClean="0"/>
              <a:pPr>
                <a:defRPr/>
              </a:pPr>
              <a:t>18</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1" descr="E:\VALIDIRANE\materiali\den2\termini\principale-2.gif"/>
          <p:cNvPicPr>
            <a:picLocks noChangeAspect="1" noChangeArrowheads="1" noCrop="1"/>
          </p:cNvPicPr>
          <p:nvPr/>
        </p:nvPicPr>
        <p:blipFill>
          <a:blip r:embed="rId3" cstate="print">
            <a:extLst/>
          </a:blip>
          <a:srcRect/>
          <a:stretch>
            <a:fillRect/>
          </a:stretch>
        </p:blipFill>
        <p:spPr bwMode="auto">
          <a:xfrm>
            <a:off x="6362700" y="3861048"/>
            <a:ext cx="2781300" cy="2781300"/>
          </a:xfrm>
          <a:prstGeom prst="rect">
            <a:avLst/>
          </a:prstGeom>
          <a:ln>
            <a:noFill/>
          </a:ln>
          <a:effectLst>
            <a:softEdge rad="112500"/>
          </a:effectLst>
          <a:extLst/>
        </p:spPr>
      </p:pic>
      <p:sp>
        <p:nvSpPr>
          <p:cNvPr id="38915" name="Rectangle 5"/>
          <p:cNvSpPr>
            <a:spLocks noGrp="1"/>
          </p:cNvSpPr>
          <p:nvPr>
            <p:ph type="body" idx="1"/>
          </p:nvPr>
        </p:nvSpPr>
        <p:spPr>
          <a:xfrm>
            <a:off x="468313" y="44450"/>
            <a:ext cx="7777162" cy="5903913"/>
          </a:xfrm>
        </p:spPr>
        <p:txBody>
          <a:bodyPr rtlCol="0">
            <a:normAutofit/>
          </a:bodyPr>
          <a:lstStyle/>
          <a:p>
            <a:pPr algn="ctr" eaLnBrk="1" fontAlgn="auto" hangingPunct="1">
              <a:spcAft>
                <a:spcPts val="1000"/>
              </a:spcAft>
              <a:buFont typeface="Arial" pitchFamily="34" charset="0"/>
              <a:buNone/>
              <a:defRPr/>
            </a:pPr>
            <a:r>
              <a:rPr lang="bg-BG" altLang="en-US" sz="4400" b="1" dirty="0" smtClean="0">
                <a:solidFill>
                  <a:srgbClr val="7030A0"/>
                </a:solidFill>
                <a:effectLst>
                  <a:outerShdw blurRad="50800" dist="38100" algn="l" rotWithShape="0">
                    <a:prstClr val="black">
                      <a:alpha val="40000"/>
                    </a:prstClr>
                  </a:outerShdw>
                </a:effectLst>
                <a:latin typeface="Constantia" panose="02030602050306030303" pitchFamily="18" charset="0"/>
              </a:rPr>
              <a:t>Учителят…</a:t>
            </a:r>
          </a:p>
          <a:p>
            <a:pPr eaLnBrk="1" fontAlgn="auto" hangingPunct="1">
              <a:spcAft>
                <a:spcPts val="1000"/>
              </a:spcAft>
              <a:buClr>
                <a:srgbClr val="7030A0"/>
              </a:buClr>
              <a:buSzPct val="115000"/>
              <a:defRPr/>
            </a:pPr>
            <a:r>
              <a:rPr lang="bg-BG" altLang="en-US" sz="2700" dirty="0" smtClean="0">
                <a:latin typeface="Arial Narrow" pitchFamily="34" charset="0"/>
              </a:rPr>
              <a:t>Преди всичко</a:t>
            </a:r>
            <a:r>
              <a:rPr lang="en-GB" altLang="en-US" sz="2700" dirty="0" smtClean="0">
                <a:latin typeface="Arial Narrow" pitchFamily="34" charset="0"/>
              </a:rPr>
              <a:t>, </a:t>
            </a:r>
            <a:r>
              <a:rPr lang="bg-BG" altLang="en-US" sz="2700" dirty="0" smtClean="0">
                <a:latin typeface="Arial Narrow" pitchFamily="34" charset="0"/>
              </a:rPr>
              <a:t>резултатите от изследвания на СБУ </a:t>
            </a:r>
            <a:br>
              <a:rPr lang="bg-BG" altLang="en-US" sz="2700" dirty="0" smtClean="0">
                <a:latin typeface="Arial Narrow" pitchFamily="34" charset="0"/>
              </a:rPr>
            </a:br>
            <a:r>
              <a:rPr lang="bg-BG" altLang="en-US" sz="2700" dirty="0" smtClean="0">
                <a:latin typeface="Arial Narrow" pitchFamily="34" charset="0"/>
              </a:rPr>
              <a:t>и от други източници показват, че повишаването </a:t>
            </a:r>
            <a:br>
              <a:rPr lang="bg-BG" altLang="en-US" sz="2700" dirty="0" smtClean="0">
                <a:latin typeface="Arial Narrow" pitchFamily="34" charset="0"/>
              </a:rPr>
            </a:br>
            <a:r>
              <a:rPr lang="bg-BG" altLang="en-US" sz="2700" dirty="0" smtClean="0">
                <a:latin typeface="Arial Narrow" pitchFamily="34" charset="0"/>
              </a:rPr>
              <a:t>на квалификацията на учителите е от изключително значение за подобряване на резултатите на учениците и представянето им в училище.</a:t>
            </a:r>
            <a:endParaRPr lang="en-GB" altLang="en-US" sz="2700" dirty="0" smtClean="0">
              <a:latin typeface="Arial Narrow" pitchFamily="34" charset="0"/>
            </a:endParaRPr>
          </a:p>
          <a:p>
            <a:pPr eaLnBrk="1" fontAlgn="auto" hangingPunct="1">
              <a:spcAft>
                <a:spcPts val="1000"/>
              </a:spcAft>
              <a:buClr>
                <a:srgbClr val="7030A0"/>
              </a:buClr>
              <a:defRPr/>
            </a:pPr>
            <a:r>
              <a:rPr lang="bg-BG" altLang="en-US" sz="2700" dirty="0" smtClean="0">
                <a:latin typeface="Arial Narrow" pitchFamily="34" charset="0"/>
              </a:rPr>
              <a:t>Учениците на най-ефективните учители имат 4 пъти по-добри постижения</a:t>
            </a:r>
            <a:r>
              <a:rPr lang="en-GB" altLang="en-US" sz="2700" dirty="0" smtClean="0">
                <a:latin typeface="Arial Narrow" pitchFamily="34" charset="0"/>
              </a:rPr>
              <a:t> </a:t>
            </a:r>
            <a:r>
              <a:rPr lang="bg-BG" altLang="en-US" sz="2700" dirty="0" smtClean="0">
                <a:latin typeface="Arial Narrow" pitchFamily="34" charset="0"/>
              </a:rPr>
              <a:t>отколкото тези на най-малко ефективните учители.</a:t>
            </a:r>
            <a:r>
              <a:rPr lang="en-GB" altLang="en-US" sz="2700" i="1" dirty="0" smtClean="0">
                <a:latin typeface="Arial Narrow" pitchFamily="34" charset="0"/>
              </a:rPr>
              <a:t>(1996</a:t>
            </a:r>
            <a:r>
              <a:rPr lang="bg-BG" altLang="en-US" sz="2700" i="1" dirty="0" smtClean="0">
                <a:latin typeface="Arial Narrow" pitchFamily="34" charset="0"/>
              </a:rPr>
              <a:t> г.</a:t>
            </a:r>
            <a:r>
              <a:rPr lang="en-GB" altLang="en-US" sz="2700" i="1" dirty="0" smtClean="0">
                <a:latin typeface="Arial Narrow" pitchFamily="34" charset="0"/>
              </a:rPr>
              <a:t>)</a:t>
            </a:r>
          </a:p>
          <a:p>
            <a:pPr eaLnBrk="1" fontAlgn="auto" hangingPunct="1">
              <a:spcAft>
                <a:spcPts val="1000"/>
              </a:spcAft>
              <a:buClr>
                <a:srgbClr val="7030A0"/>
              </a:buClr>
              <a:defRPr/>
            </a:pPr>
            <a:r>
              <a:rPr lang="bg-BG" altLang="en-US" sz="2700" dirty="0" smtClean="0">
                <a:latin typeface="Arial Narrow" pitchFamily="34" charset="0"/>
              </a:rPr>
              <a:t>Ако три години децата учат с ефективен учител, </a:t>
            </a:r>
            <a:r>
              <a:rPr lang="bg-BG" altLang="en-US" sz="2700" dirty="0" err="1" smtClean="0">
                <a:latin typeface="Arial Narrow" pitchFamily="34" charset="0"/>
              </a:rPr>
              <a:t>успеваемостта</a:t>
            </a:r>
            <a:r>
              <a:rPr lang="bg-BG" altLang="en-US" sz="2700" dirty="0" smtClean="0">
                <a:latin typeface="Arial Narrow" pitchFamily="34" charset="0"/>
              </a:rPr>
              <a:t> им може да се повиши с до 53%. </a:t>
            </a:r>
            <a:endParaRPr lang="en-GB" altLang="en-US" sz="2800" dirty="0" smtClean="0"/>
          </a:p>
        </p:txBody>
      </p:sp>
      <p:sp>
        <p:nvSpPr>
          <p:cNvPr id="5" name="Slide Number Placeholder 4"/>
          <p:cNvSpPr>
            <a:spLocks noGrp="1"/>
          </p:cNvSpPr>
          <p:nvPr>
            <p:ph type="sldNum" sz="quarter" idx="12"/>
          </p:nvPr>
        </p:nvSpPr>
        <p:spPr/>
        <p:txBody>
          <a:bodyPr/>
          <a:lstStyle/>
          <a:p>
            <a:pPr>
              <a:defRPr/>
            </a:pPr>
            <a:fld id="{0F426781-A99A-454D-9151-1CB6C2A55DB3}" type="slidenum">
              <a:rPr lang="bg-BG" smtClean="0"/>
              <a:pPr>
                <a:defRPr/>
              </a:pPr>
              <a:t>19</a:t>
            </a:fld>
            <a:endParaRPr lang="bg-BG"/>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4818" name="Picture 2" descr="G:\111Pictures\01 Kachestvo&amp;Progres\free (1).JPG"/>
          <p:cNvPicPr>
            <a:picLocks noChangeAspect="1" noChangeArrowheads="1"/>
          </p:cNvPicPr>
          <p:nvPr/>
        </p:nvPicPr>
        <p:blipFill>
          <a:blip r:embed="rId4" cstate="print">
            <a:extLst/>
          </a:blip>
          <a:srcRect/>
          <a:stretch>
            <a:fillRect/>
          </a:stretch>
        </p:blipFill>
        <p:spPr bwMode="auto">
          <a:xfrm>
            <a:off x="6948691" y="117059"/>
            <a:ext cx="2159813" cy="2159813"/>
          </a:xfrm>
          <a:prstGeom prst="rect">
            <a:avLst/>
          </a:prstGeom>
          <a:ln>
            <a:noFill/>
          </a:ln>
          <a:effectLst>
            <a:softEdge rad="112500"/>
          </a:effectLst>
          <a:extLst/>
        </p:spPr>
      </p:pic>
      <p:pic>
        <p:nvPicPr>
          <p:cNvPr id="1037" name="Picture 13" descr="C:\Users\Milko\Desktop\111Pictures\37\Kartinnnny prezentacya\download (6).jpg"/>
          <p:cNvPicPr>
            <a:picLocks noChangeAspect="1" noChangeArrowheads="1"/>
          </p:cNvPicPr>
          <p:nvPr/>
        </p:nvPicPr>
        <p:blipFill>
          <a:blip r:embed="rId5" cstate="print">
            <a:extLst/>
          </a:blip>
          <a:srcRect/>
          <a:stretch>
            <a:fillRect/>
          </a:stretch>
        </p:blipFill>
        <p:spPr bwMode="auto">
          <a:xfrm>
            <a:off x="155574" y="682387"/>
            <a:ext cx="2067625" cy="1594485"/>
          </a:xfrm>
          <a:prstGeom prst="ellipse">
            <a:avLst/>
          </a:prstGeom>
          <a:ln>
            <a:noFill/>
          </a:ln>
          <a:effectLst>
            <a:softEdge rad="112500"/>
          </a:effectLst>
        </p:spPr>
      </p:pic>
      <p:sp>
        <p:nvSpPr>
          <p:cNvPr id="8195" name="Rectangle 5"/>
          <p:cNvSpPr>
            <a:spLocks noGrp="1"/>
          </p:cNvSpPr>
          <p:nvPr>
            <p:ph type="body" idx="1"/>
          </p:nvPr>
        </p:nvSpPr>
        <p:spPr>
          <a:xfrm>
            <a:off x="250824" y="1988839"/>
            <a:ext cx="8425631" cy="252028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fontScale="55000" lnSpcReduction="20000"/>
          </a:bodyPr>
          <a:lstStyle/>
          <a:p>
            <a:pPr algn="just" eaLnBrk="1" fontAlgn="auto" hangingPunct="1">
              <a:spcAft>
                <a:spcPts val="0"/>
              </a:spcAft>
              <a:buFont typeface="Arial" pitchFamily="34" charset="0"/>
              <a:buNone/>
              <a:defRPr/>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bg-B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Качественото </a:t>
            </a:r>
            <a:r>
              <a:rPr lang="bg-B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образование е тясно обвързано със социалната справедливост в обществото, която е в основата на социалния </a:t>
            </a:r>
            <a:r>
              <a:rPr lang="bg-B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прогрес.</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 </a:t>
            </a:r>
            <a:r>
              <a:rPr lang="bg-B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Едно </a:t>
            </a:r>
            <a:r>
              <a:rPr lang="bg-B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общество, за да реализира напълно енергията си, трябва да осигури равенство на възможностите за </a:t>
            </a:r>
            <a:r>
              <a:rPr lang="bg-B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всеки човек </a:t>
            </a:r>
            <a:r>
              <a:rPr lang="bg-B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да прави свой избор, свързан с качествата, знанията и уменията, които може да предложи, за да участва по най-добрия начин в пазара на труда и в обществения живот</a:t>
            </a:r>
            <a:r>
              <a:rPr lang="bg-B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a:t>
            </a:r>
            <a:endParaRPr lang="bg-B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pic>
        <p:nvPicPr>
          <p:cNvPr id="1027" name="Picture 3" descr="C:\Users\Milko\Desktop\111Pictures\th (13).jpg"/>
          <p:cNvPicPr>
            <a:picLocks noChangeAspect="1" noChangeArrowheads="1"/>
          </p:cNvPicPr>
          <p:nvPr/>
        </p:nvPicPr>
        <p:blipFill>
          <a:blip r:embed="rId6" cstate="print"/>
          <a:srcRect/>
          <a:stretch>
            <a:fillRect/>
          </a:stretch>
        </p:blipFill>
        <p:spPr bwMode="auto">
          <a:xfrm>
            <a:off x="2483768" y="0"/>
            <a:ext cx="2790349" cy="1851660"/>
          </a:xfrm>
          <a:prstGeom prst="rect">
            <a:avLst/>
          </a:prstGeom>
          <a:ln>
            <a:noFill/>
          </a:ln>
          <a:effectLst>
            <a:softEdge rad="112500"/>
          </a:effectLst>
        </p:spPr>
      </p:pic>
      <p:pic>
        <p:nvPicPr>
          <p:cNvPr id="1028" name="Picture 4" descr="C:\Users\Milko\Desktop\111Pictures\th (5).jpg"/>
          <p:cNvPicPr>
            <a:picLocks noChangeAspect="1" noChangeArrowheads="1"/>
          </p:cNvPicPr>
          <p:nvPr/>
        </p:nvPicPr>
        <p:blipFill>
          <a:blip r:embed="rId7" cstate="print"/>
          <a:srcRect/>
          <a:stretch>
            <a:fillRect/>
          </a:stretch>
        </p:blipFill>
        <p:spPr bwMode="auto">
          <a:xfrm>
            <a:off x="605805" y="4437112"/>
            <a:ext cx="2886075" cy="1714500"/>
          </a:xfrm>
          <a:prstGeom prst="rect">
            <a:avLst/>
          </a:prstGeom>
          <a:ln>
            <a:noFill/>
          </a:ln>
          <a:effectLst>
            <a:softEdge rad="112500"/>
          </a:effectLst>
        </p:spPr>
      </p:pic>
      <p:pic>
        <p:nvPicPr>
          <p:cNvPr id="1031" name="Picture 7" descr="C:\Users\Milko\Desktop\111Pictures\business-people-vecdtor1-275x145.png"/>
          <p:cNvPicPr>
            <a:picLocks noChangeAspect="1" noChangeArrowheads="1"/>
          </p:cNvPicPr>
          <p:nvPr/>
        </p:nvPicPr>
        <p:blipFill>
          <a:blip r:embed="rId8" cstate="print"/>
          <a:srcRect/>
          <a:stretch>
            <a:fillRect/>
          </a:stretch>
        </p:blipFill>
        <p:spPr bwMode="auto">
          <a:xfrm>
            <a:off x="4211960" y="4941168"/>
            <a:ext cx="3143250" cy="1657350"/>
          </a:xfrm>
          <a:prstGeom prst="rect">
            <a:avLst/>
          </a:prstGeom>
          <a:ln>
            <a:noFill/>
          </a:ln>
          <a:effectLst>
            <a:softEdge rad="112500"/>
          </a:effectLst>
        </p:spPr>
      </p:pic>
      <p:pic>
        <p:nvPicPr>
          <p:cNvPr id="1032" name="Picture 8" descr="C:\Users\Milko\Desktop\111Pictures\hr-190x111.jpg"/>
          <p:cNvPicPr>
            <a:picLocks noChangeAspect="1" noChangeArrowheads="1"/>
          </p:cNvPicPr>
          <p:nvPr/>
        </p:nvPicPr>
        <p:blipFill>
          <a:blip r:embed="rId9" cstate="print"/>
          <a:srcRect/>
          <a:stretch>
            <a:fillRect/>
          </a:stretch>
        </p:blipFill>
        <p:spPr bwMode="auto">
          <a:xfrm>
            <a:off x="6084168" y="4077072"/>
            <a:ext cx="2171700" cy="1268413"/>
          </a:xfrm>
          <a:prstGeom prst="rect">
            <a:avLst/>
          </a:prstGeom>
          <a:ln>
            <a:noFill/>
          </a:ln>
          <a:effectLst>
            <a:softEdge rad="112500"/>
          </a:effectLst>
        </p:spPr>
      </p:pic>
      <p:sp>
        <p:nvSpPr>
          <p:cNvPr id="4105" name="AutoShape 10" descr="data:image/jpeg;base64,/9j/4AAQSkZJRgABAQAAAQABAAD/2wCEAAkGBxIPEBAPDxAQEA0PEA4PDw8PDw8ODhAQFBEWFhQRFBUYHCggGBolGxQUITEhJikrLi4uFyEzODMuOiktLisBCgoKDg0OGxAQGywmICQsLCwsLywsLCw0LC4sLCwsNC8sLCwsLCwsLCwsLCwsNCwsLCwsLCwsLCwsLCwsLCwsLP/AABEIALoBEAMBEQACEQEDEQH/xAAbAAEAAQUBAAAAAAAAAAAAAAAAAQIDBQYHBP/EAD0QAAIBAgMFAwkGBgIDAAAAAAABAgMRBBIhBQYxQVETYXEiIzJCUoGRobEHFGJywdEkQ5Ky4fCC8TNjc//EABoBAQACAwEAAAAAAAAAAAAAAAAEBQEDBgL/xAAuEQEAAgICAQMDAgQHAAAAAAAAAQIDBBExEhMhQQVhgTJRQ5GhsSIjQnHR4fD/2gAMAwEAAhEDEQA/AO4gAAAAAAAAAAAAAAAAAAAAAAAAAAAAAAAAAAAAAAAAAAAAAAAAAAAAAAAAAAAAAAAAAAAAAAAAAAAAAAAAAAAAAAAAAAAAAAAAAAAAAAAAAAAAAAAAAAAAAAAAAAAAAAAAAAAAAAAAAAAAAAAAAAAAAAAAAAAAAAAAAAAAAAAAAAC4EXAkAAAAAAAAAAAYLbW9NDCVIU6ju5SSm16l+vXk/D3EPNu0xXis/n7IGx9Qx4ckUn3/AH+zN06iklKLTjJJpp3TT5olxMTHMJ1bRaOYVGWQAAAAAAAAAAAAAAAAAAAAFqvWUfF8APK8R3gU/eAJjirAe6Ek0muDAqAAAAAAAA17e7eOOCptJ+ekvJXFxT5269P8EHc2vSjxr+qf6K7f3fQr41/VP9Pu45jcVKtN1JtuT7721vb5lH37uc+8tu3D3teHksNiJXw8naE3/Kb5fl+hO09r0p8bfp/ssdDd9GfC/wCmf6f9OqxldJrVPVNF5E8ujieUgAAAAAAAAAAAAAAAAAAAAwO0cV5yS9my+QHl+8gHiQKfvYGY2JiM8ZL2Wvn/ANAZFsAmBIAAAAxm8G2IYOi6s7ZtVCN/Sl+xH2c8YaeU9/CNt7NcGPynv4cS2ttKeJqyq1G25Nv/AH5e5I561rXmbW7lytrWvab27l4zDAB0DcHe/I44TEy827KjVk/RfsSfTp/trHS2prPp36+Fr9P3ZpMYr9fH2dMLlfgAAAAAAAAAAAAAAAAAAAajvFenXfSaUl9H9PmBjPvQFEsUBZnjANt3Rg+xlUf8yXk/ljpf43A9W38RUpUs9NQdn5SnJxbvostk+YGN2dtJ5crd58ZS4XfcuSAz2ExHaLvWj/cC+AAtYrERpQlUm1GEE5Sk+CSPNrRWOZ6eb3ilZtbqHFN7NvyxtaUtVSjeNOHSP783/hHO5805r+U9fDlNnYtnyec9fEfZgjS0gExi20knKUmoxjFNyk3wSS4s9VrNp4hmtZtPEOn7lbjKjlxONipV9JU6DtKFHpKXKU/kuXUutXTjH/it26HT0a4o8r9t9JyxAAAAAAAAAAAAAAAAAAAAxu3dlrE08qeWrG7py5X9l9z/AGA5xiu0pTlTqRcZxdmn/uqA808WBldgbGqYtqc708LHWdWXk5kuUL8fHgvkBuFfbdKlFU6CTjBKKfCnFLgl1A1jbW2J1mo3lJt2hGKu3LkklzAv4LYmNdn2cKd+dSotPdG7A23ZOz5UVJzqdpOVrtRyRSXRXfUDIAAOYfaRvLnl9zoy8iD87JetNer4L6+BS7+x529OvUduf+pbXqW9KvUd/eWgEBWJAqpwcpRjGLlOTUYxirylJ8El1M1pNp4h7pSbz417da3I3Njg0sRiEp4yS0XGFCL9WPWXWXuWnG91tWMUcz26LU064Y5ntuJLTgAAAAAAAAAAAAAAAAAAAKZySTb4LiBhcVtGcm1CWVdyTfzAxOMwvavNU8uXC8tXboBiq2yY3TSV001dKS06p6MC/iHUkl2tWc0uEW7QXS0Vp8gMfiK0pSVKmnKcnljGPFvoBuG7e7iw3narU8S1x9SmnxUer7wNgAAANb333gWCw7yv+Iq3jTXOK5z91/i0Q9zY9Knt3PSDv7Po4+I7npxac2223dvXXVlE5pAZSleySbbaSSTcm27JJc3fkZrWZniGa1m08Q61uHuh90isRiEnjJrSPFYeD9VdZvm/curvNXWjFHM9uj09SMNeZ7bmTE4AAAAAAAAAAAAAAAAAAAABg94toqCyJ68/HoBrOx6tSrUlKz7JXWd+jdWuvmviAxO8tJV+xWij6U27306d2hDtu465PC380G2/iplnHb+bJOopK6s01dNapkuJifeE2JiY5hi8bmbUYJynJqMYri2+CMsto3c2AsKs87SxM15UuKgvYj+/MDOAAAFrFYiNKE6k2owhFylJ8FFK7Z5taKxzLza0VrNp6hwrebbUsbiJ1pXUb5acH6kFwj4833tnO5ss5bzafw5XYzTmyTefx/sxJraUuXN8EODh0/7Ot0ezUcbiYeekr4elJa0otf8AkkuU2uXJd7drnT1vCPK3boNHT9OPO3f9nQCesgAAAAAAAAAAAAAAAAAAAAETejtxs7LvA1iniaVdNTim5Xzdb8wL9HB040uxheMLNKzu1fVu753YHJ95dj1MHWed56c5Xp1lwk+Nn7Ml096KDZ17Y7cz7xPy5nb1b4rTM+8T8qtkbwzo+TJ5oc0+H+H3r4Mxg2b4Z9veP2/4Y1tvJgn294/Z0XcmdPETnXTTdOKUYu2aLle8vgrX7y6w56Za81dBg2KZq81bkbm8AAAOcfalvBa2CpvXSddr4xp/q/cVX1DP/Dj8qb6nsfwq/lzUrFOkDePs43V+8SWMrx/hqcvMwa0rVIv03+CLXva7tbPS1v8AXb8Lf6fqc/5l/wAOsFqugAAAAAAAAAAAAAAAAAAAAAABidqbLhaVWnFRqq8pNeSppcU+V+8DXpbWgot5teFno7ga3vJtWmqFSNRqTqRcYQercvVaXc7O/caNi1Yxz5I21akYp8mjRKCXMy9+ytqVcLUjVpTcZRfLhbmmuafQUtalvKs+7NL2x28qTxLsm6e9FPHwtpDERXl078fxR6r6F5rbVc0cfLodTcrnjifa37NhJSaAY7b+1Y4PD1K89ci8mPtzekY+9mrNkjHSbS0580YqTeXBMZipVqk6tR5qlSTnJ9W3dnPWmbTMz8uVtabTNp7lZMMM7ufu7LaGIVPVYenaWImtLR5U4v2pfJXfQlauv6tuZ6TdLVnNfmeodxw9CNOEadOKjThFRhGKtGMUrJJF5Ece0OjiIiOIXDLIAAAAAAAAAAAAAAAAAAAAAAA8m1p2oVX+Br46fqByXePY9Ks3KUbVPbjo3yV+TNd8cW7a74q37atV2Y6bv6S4Ztb26O/D6Fbsa2SPePeFRtaeWPeJ5haK+VWGGHp2fjp4epGrSk4zg0011MxM1nmvbNbTW0Wr3Dt26e8UMfRzq0a0LKrDo/aX4X/gvdbYjNX7/LpNTajPTn5jtnCSluR/adt3t66wsH5rDt57cJVvW/pWnjcpt7N5W8I6hQfUs/nfwjqP7tJIKuXsHhZ16kKNKOarVkoQj1b5vokrtvome8dJvaKw94sU5LRWHd92diQwOHhQhrL0qtS1nUqv0pv6JckkjoMWOMdfGHUYcUYqRWGVNjaAAAAAAAAAAAAAAAAAAAAAAAAHi2yvMVfy/qgOebUp3QDdvYUMVRxjafbQUOxd3pK0na3O9kgNax2ylKOaCs7cCFs6kX969q/b0YyR5U7YKcXF2ejRT2rNZ4lQ2rNZ4lSYYZXdzbU8FXhWhqk7TheynB8Yv/eNjZiyTjv5Q24c04bxeP8A0OvbwbywoYB4ulJSdWKWHv61Sa8m67tW1+Fl1lzxXF5x+HQZtmtcPqR89OHyk222222223dtvi33lBPv7y5qff3lSGHVfsv3c7Kn9+qx87XjaimtYUH63jPR+Fu8udPB4V8p7lf6Gt6dfKe5b8TliAAAAAAAAAAAAAAAAAAAAAAAAADy7UV6NX8kvoBoGNV0Bl/s90eKX/xf94GH2nglCtWp8lUlbwflL5NAattHZjm2oK9TVxS4vuIW3receUdq7e1PUr517hrzKZRAYemrjqk6VOjKbdKk5yhDkpTazP5fN9T3N5msV+Ie5yWmkU+IeY8PDYdx93/v+KUZr+Go2qV3ykr+TS/5NfBMl6mH1L8z1Cbo6/q35nqHcoq2i4Lgi7dEkAAAAAAAAAAAAAAAAAAAAACAAC4C4FjHK9Kov/XP+1gc6rptAZ7cGOuJffRX94Hn3xo5MRGa4Vaa/qi7P5OIGs1qjhOFRcYSjJeKd/0A832j7BWFxCr01ahibyVuEanGUf1Kbdw+FvKOpUG/g9O/lHUtRISABgSbskm22kkldtt2SS6tmYjmeIeq1mZ4h3bczYSwGFhSdu2n5yvJa3qyWqT6JWivAv8ABijHSIdNrYYxY4qztzc3gABcBcCQAAAAAAAAAAAAAAAAClgRcCMwDMBTJ3TXVNAaDUo6AZjch2WI/NS+kgL2+dPNSpT5xq5fdKL/AFigNNxlBtcANx3jwCx2znBK8+xhWpde0jG6S8dV7zRsY/UxzCPtYvUxTDiJQuZDA3P7MNi9viXiaivRwrWS/CVdryf6Vr4uJYaOLmfOfhZ/TsHlbzn4ddzlsuzOAzATmAZgGYCcwC4E3AXAXAkCQAAAAAAAAACiQFqUgLbqAW5VgPPiMcoRbb4JgYSpiKbjZfUDz7Dx0aVWssySlGD1fNN/uwL28O1ISpRWaNlUjKWq4JPX4tAeGhiaTjfNF+9AejYm2HGrKnmvRUc0dbqEk1ou53encBzjebCqli60Y+g5uUPyy1S+ZQbFPDJMOZ2sfhlmGLV3ok23ZJLi29El7zVWOZ4hprWbTxDtW7eGjg8NSw6tmis1SS9arLWb8L6LuSOgxY/CkVdPhxxjpFYZaOKNjarWIAqVYCtVAJUwKlMCVICpSAnMBKYFaAlAVAAAAAAAAADAtyAtTQFhwAtypXAsVsGpK0kmnxTVwPBPd+i/5UfddARDYVKPo04rwQEz2PB+qvgB5Z7s0HxpQv4WAqp7u0o+jBR8LoDw47crD15Z6kajla2latBW8FKxqthpaebQ0318d55tCMJuJhKU41IwqZ4NSi3XrSSa4OzlYRgx1nmIYrrYqzzFWep4DL197bNrevwoWAuxh3AXEu4CtICpAVICUBUBKAquBUgKkBUAAAAAAAAAAUMChoCnKBGQCHABkAdmBHZgOzAdkBHZAT2QDswHZgOzAnswCgBOQAogTlAnKAsBNgKkBWgJAAAAAAAAAAIYFNgFgIsAsAsAsAsAsAsAsAsAsAygLALALALALALALALASkBKQEoCQAAAAAAAAAABAABYCLAAAAAAAALALAAACwCwCwCwAAAAkABIAAAAAAAAAAAAAAAAAAAAAAAAAAAAAAAAAAAAAAAAAAAAB//Z"/>
          <p:cNvSpPr>
            <a:spLocks noChangeAspect="1" noChangeArrowheads="1"/>
          </p:cNvSpPr>
          <p:nvPr/>
        </p:nvSpPr>
        <p:spPr bwMode="auto">
          <a:xfrm>
            <a:off x="155575" y="-136525"/>
            <a:ext cx="296863" cy="296863"/>
          </a:xfrm>
          <a:prstGeom prst="rect">
            <a:avLst/>
          </a:prstGeom>
          <a:noFill/>
          <a:ln w="9525">
            <a:noFill/>
            <a:miter lim="800000"/>
            <a:headEnd/>
            <a:tailEnd/>
          </a:ln>
        </p:spPr>
        <p:txBody>
          <a:bodyPr/>
          <a:lstStyle/>
          <a:p>
            <a:endParaRPr lang="bg-BG" altLang="bg-BG">
              <a:latin typeface="Calibri" pitchFamily="34" charset="0"/>
            </a:endParaRPr>
          </a:p>
        </p:txBody>
      </p:sp>
      <p:sp>
        <p:nvSpPr>
          <p:cNvPr id="4106" name="AutoShape 12" descr="data:image/jpeg;base64,/9j/4AAQSkZJRgABAQAAAQABAAD/2wCEAAkGBxIPEBAPDxAQEA0PEA4PDw8PDw8ODhAQFBEWFhQRFBUYHCggGBolGxQUITEhJikrLi4uFyEzODMuOiktLisBCgoKDg0OGxAQGywmICQsLCwsLywsLCw0LC4sLCwsNC8sLCwsLCwsLCwsLCwsNCwsLCwsLCwsLCwsLCwsLCwsLP/AABEIALoBEAMBEQACEQEDEQH/xAAbAAEAAQUBAAAAAAAAAAAAAAAAAQIDBQYHBP/EAD0QAAIBAgMFAwkGBgIDAAAAAAABAgMRBBIhBQYxQVETYXEiIzJCUoGRobEHFGJywdEkQ5Ky4fCC8TNjc//EABoBAQACAwEAAAAAAAAAAAAAAAAEBQEDBgL/xAAuEQEAAgICAQMDAgQHAAAAAAAAAQIDBBExEhMhQQVhgTJRQ5GhsSIjQnHR4fD/2gAMAwEAAhEDEQA/AO4gAAAAAAAAAAAAAAAAAAAAAAAAAAAAAAAAAAAAAAAAAAAAAAAAAAAAAAAAAAAAAAAAAAAAAAAAAAAAAAAAAAAAAAAAAAAAAAAAAAAAAAAAAAAAAAAAAAAAAAAAAAAAAAAAAAAAAAAAAAAAAAAAAAAAAAAAAAAAAAAAAAAAAAAAAAC4EXAkAAAAAAAAAAAYLbW9NDCVIU6ju5SSm16l+vXk/D3EPNu0xXis/n7IGx9Qx4ckUn3/AH+zN06iklKLTjJJpp3TT5olxMTHMJ1bRaOYVGWQAAAAAAAAAAAAAAAAAAAAFqvWUfF8APK8R3gU/eAJjirAe6Ek0muDAqAAAAAAAA17e7eOOCptJ+ekvJXFxT5269P8EHc2vSjxr+qf6K7f3fQr41/VP9Pu45jcVKtN1JtuT7721vb5lH37uc+8tu3D3teHksNiJXw8naE3/Kb5fl+hO09r0p8bfp/ssdDd9GfC/wCmf6f9OqxldJrVPVNF5E8ujieUgAAAAAAAAAAAAAAAAAAAAwO0cV5yS9my+QHl+8gHiQKfvYGY2JiM8ZL2Wvn/ANAZFsAmBIAAAAxm8G2IYOi6s7ZtVCN/Sl+xH2c8YaeU9/CNt7NcGPynv4cS2ttKeJqyq1G25Nv/AH5e5I561rXmbW7lytrWvab27l4zDAB0DcHe/I44TEy827KjVk/RfsSfTp/trHS2prPp36+Fr9P3ZpMYr9fH2dMLlfgAAAAAAAAAAAAAAAAAAAajvFenXfSaUl9H9PmBjPvQFEsUBZnjANt3Rg+xlUf8yXk/ljpf43A9W38RUpUs9NQdn5SnJxbvostk+YGN2dtJ5crd58ZS4XfcuSAz2ExHaLvWj/cC+AAtYrERpQlUm1GEE5Sk+CSPNrRWOZ6eb3ilZtbqHFN7NvyxtaUtVSjeNOHSP783/hHO5805r+U9fDlNnYtnyec9fEfZgjS0gExi20knKUmoxjFNyk3wSS4s9VrNp4hmtZtPEOn7lbjKjlxONipV9JU6DtKFHpKXKU/kuXUutXTjH/it26HT0a4o8r9t9JyxAAAAAAAAAAAAAAAAAAAAxu3dlrE08qeWrG7py5X9l9z/AGA5xiu0pTlTqRcZxdmn/uqA808WBldgbGqYtqc708LHWdWXk5kuUL8fHgvkBuFfbdKlFU6CTjBKKfCnFLgl1A1jbW2J1mo3lJt2hGKu3LkklzAv4LYmNdn2cKd+dSotPdG7A23ZOz5UVJzqdpOVrtRyRSXRXfUDIAAOYfaRvLnl9zoy8iD87JetNer4L6+BS7+x529OvUduf+pbXqW9KvUd/eWgEBWJAqpwcpRjGLlOTUYxirylJ8El1M1pNp4h7pSbz417da3I3Njg0sRiEp4yS0XGFCL9WPWXWXuWnG91tWMUcz26LU064Y5ntuJLTgAAAAAAAAAAAAAAAAAAAKZySTb4LiBhcVtGcm1CWVdyTfzAxOMwvavNU8uXC8tXboBiq2yY3TSV001dKS06p6MC/iHUkl2tWc0uEW7QXS0Vp8gMfiK0pSVKmnKcnljGPFvoBuG7e7iw3narU8S1x9SmnxUer7wNgAAANb333gWCw7yv+Iq3jTXOK5z91/i0Q9zY9Knt3PSDv7Po4+I7npxac2223dvXXVlE5pAZSleySbbaSSTcm27JJc3fkZrWZniGa1m08Q61uHuh90isRiEnjJrSPFYeD9VdZvm/curvNXWjFHM9uj09SMNeZ7bmTE4AAAAAAAAAAAAAAAAAAAABg94toqCyJ68/HoBrOx6tSrUlKz7JXWd+jdWuvmviAxO8tJV+xWij6U27306d2hDtu465PC380G2/iplnHb+bJOopK6s01dNapkuJifeE2JiY5hi8bmbUYJynJqMYri2+CMsto3c2AsKs87SxM15UuKgvYj+/MDOAAAFrFYiNKE6k2owhFylJ8FFK7Z5taKxzLza0VrNp6hwrebbUsbiJ1pXUb5acH6kFwj4833tnO5ss5bzafw5XYzTmyTefx/sxJraUuXN8EODh0/7Ot0ezUcbiYeekr4elJa0otf8AkkuU2uXJd7drnT1vCPK3boNHT9OPO3f9nQCesgAAAAAAAAAAAAAAAAAAAAETejtxs7LvA1iniaVdNTim5Xzdb8wL9HB040uxheMLNKzu1fVu753YHJ95dj1MHWed56c5Xp1lwk+Nn7Ml096KDZ17Y7cz7xPy5nb1b4rTM+8T8qtkbwzo+TJ5oc0+H+H3r4Mxg2b4Z9veP2/4Y1tvJgn294/Z0XcmdPETnXTTdOKUYu2aLle8vgrX7y6w56Za81dBg2KZq81bkbm8AAAOcfalvBa2CpvXSddr4xp/q/cVX1DP/Dj8qb6nsfwq/lzUrFOkDePs43V+8SWMrx/hqcvMwa0rVIv03+CLXva7tbPS1v8AXb8Lf6fqc/5l/wAOsFqugAAAAAAAAAAAAAAAAAAAAAABidqbLhaVWnFRqq8pNeSppcU+V+8DXpbWgot5teFno7ga3vJtWmqFSNRqTqRcYQercvVaXc7O/caNi1Yxz5I21akYp8mjRKCXMy9+ytqVcLUjVpTcZRfLhbmmuafQUtalvKs+7NL2x28qTxLsm6e9FPHwtpDERXl078fxR6r6F5rbVc0cfLodTcrnjifa37NhJSaAY7b+1Y4PD1K89ci8mPtzekY+9mrNkjHSbS0580YqTeXBMZipVqk6tR5qlSTnJ9W3dnPWmbTMz8uVtabTNp7lZMMM7ufu7LaGIVPVYenaWImtLR5U4v2pfJXfQlauv6tuZ6TdLVnNfmeodxw9CNOEadOKjThFRhGKtGMUrJJF5Ece0OjiIiOIXDLIAAAAAAAAAAAAAAAAAAAAAAA8m1p2oVX+Br46fqByXePY9Ks3KUbVPbjo3yV+TNd8cW7a74q37atV2Y6bv6S4Ztb26O/D6Fbsa2SPePeFRtaeWPeJ5haK+VWGGHp2fjp4epGrSk4zg0011MxM1nmvbNbTW0Wr3Dt26e8UMfRzq0a0LKrDo/aX4X/gvdbYjNX7/LpNTajPTn5jtnCSluR/adt3t66wsH5rDt57cJVvW/pWnjcpt7N5W8I6hQfUs/nfwjqP7tJIKuXsHhZ16kKNKOarVkoQj1b5vokrtvome8dJvaKw94sU5LRWHd92diQwOHhQhrL0qtS1nUqv0pv6JckkjoMWOMdfGHUYcUYqRWGVNjaAAAAAAAAAAAAAAAAAAAAAAAAHi2yvMVfy/qgOebUp3QDdvYUMVRxjafbQUOxd3pK0na3O9kgNax2ylKOaCs7cCFs6kX969q/b0YyR5U7YKcXF2ejRT2rNZ4lQ2rNZ4lSYYZXdzbU8FXhWhqk7TheynB8Yv/eNjZiyTjv5Q24c04bxeP8A0OvbwbywoYB4ulJSdWKWHv61Sa8m67tW1+Fl1lzxXF5x+HQZtmtcPqR89OHyk222222223dtvi33lBPv7y5qff3lSGHVfsv3c7Kn9+qx87XjaimtYUH63jPR+Fu8udPB4V8p7lf6Gt6dfKe5b8TliAAAAAAAAAAAAAAAAAAAAAAAAADy7UV6NX8kvoBoGNV0Bl/s90eKX/xf94GH2nglCtWp8lUlbwflL5NAattHZjm2oK9TVxS4vuIW3receUdq7e1PUr517hrzKZRAYemrjqk6VOjKbdKk5yhDkpTazP5fN9T3N5msV+Ie5yWmkU+IeY8PDYdx93/v+KUZr+Go2qV3ykr+TS/5NfBMl6mH1L8z1Cbo6/q35nqHcoq2i4Lgi7dEkAAAAAAAAAAAAAAAAAAAAACAAC4C4FjHK9Kov/XP+1gc6rptAZ7cGOuJffRX94Hn3xo5MRGa4Vaa/qi7P5OIGs1qjhOFRcYSjJeKd/0A832j7BWFxCr01ahibyVuEanGUf1Kbdw+FvKOpUG/g9O/lHUtRISABgSbskm22kkldtt2SS6tmYjmeIeq1mZ4h3bczYSwGFhSdu2n5yvJa3qyWqT6JWivAv8ABijHSIdNrYYxY4qztzc3gABcBcCQAAAAAAAAAAAAAAAAClgRcCMwDMBTJ3TXVNAaDUo6AZjch2WI/NS+kgL2+dPNSpT5xq5fdKL/AFigNNxlBtcANx3jwCx2znBK8+xhWpde0jG6S8dV7zRsY/UxzCPtYvUxTDiJQuZDA3P7MNi9viXiaivRwrWS/CVdryf6Vr4uJYaOLmfOfhZ/TsHlbzn4ddzlsuzOAzATmAZgGYCcwC4E3AXAXAkCQAAAAAAAAACiQFqUgLbqAW5VgPPiMcoRbb4JgYSpiKbjZfUDz7Dx0aVWssySlGD1fNN/uwL28O1ISpRWaNlUjKWq4JPX4tAeGhiaTjfNF+9AejYm2HGrKnmvRUc0dbqEk1ou53encBzjebCqli60Y+g5uUPyy1S+ZQbFPDJMOZ2sfhlmGLV3ok23ZJLi29El7zVWOZ4hprWbTxDtW7eGjg8NSw6tmis1SS9arLWb8L6LuSOgxY/CkVdPhxxjpFYZaOKNjarWIAqVYCtVAJUwKlMCVICpSAnMBKYFaAlAVAAAAAAAAADAtyAtTQFhwAtypXAsVsGpK0kmnxTVwPBPd+i/5UfddARDYVKPo04rwQEz2PB+qvgB5Z7s0HxpQv4WAqp7u0o+jBR8LoDw47crD15Z6kajla2latBW8FKxqthpaebQ0318d55tCMJuJhKU41IwqZ4NSi3XrSSa4OzlYRgx1nmIYrrYqzzFWep4DL197bNrevwoWAuxh3AXEu4CtICpAVICUBUBKAquBUgKkBUAAAAAAAAAAUMChoCnKBGQCHABkAdmBHZgOzAdkBHZAT2QDswHZgOzAnswCgBOQAogTlAnKAsBNgKkBWgJAAAAAAAAAAIYFNgFgIsAsAsAsAsAsAsAsAsAsAygLALALALALALALALASkBKQEoCQAAAAAAAAAABAABYCLAAAAAAAALALAAACwCwCwCwAAAAkABIAAAAAAAAAAAAAAAAAAAAAAAAAAAAAAAAAAAAAAAAAAAAB//Z"/>
          <p:cNvSpPr>
            <a:spLocks noChangeAspect="1" noChangeArrowheads="1"/>
          </p:cNvSpPr>
          <p:nvPr/>
        </p:nvSpPr>
        <p:spPr bwMode="auto">
          <a:xfrm>
            <a:off x="155575" y="-136525"/>
            <a:ext cx="296863" cy="296863"/>
          </a:xfrm>
          <a:prstGeom prst="rect">
            <a:avLst/>
          </a:prstGeom>
          <a:noFill/>
          <a:ln w="9525">
            <a:noFill/>
            <a:miter lim="800000"/>
            <a:headEnd/>
            <a:tailEnd/>
          </a:ln>
        </p:spPr>
        <p:txBody>
          <a:bodyPr/>
          <a:lstStyle/>
          <a:p>
            <a:endParaRPr lang="bg-BG" altLang="bg-BG">
              <a:latin typeface="Calibri" pitchFamily="34" charset="0"/>
            </a:endParaRPr>
          </a:p>
        </p:txBody>
      </p:sp>
      <p:sp>
        <p:nvSpPr>
          <p:cNvPr id="11" name="Slide Number Placeholder 10"/>
          <p:cNvSpPr>
            <a:spLocks noGrp="1"/>
          </p:cNvSpPr>
          <p:nvPr>
            <p:ph type="sldNum" sz="quarter" idx="12"/>
          </p:nvPr>
        </p:nvSpPr>
        <p:spPr/>
        <p:txBody>
          <a:bodyPr/>
          <a:lstStyle/>
          <a:p>
            <a:pPr>
              <a:defRPr/>
            </a:pPr>
            <a:fld id="{0F426781-A99A-454D-9151-1CB6C2A55DB3}" type="slidenum">
              <a:rPr lang="bg-BG" smtClean="0"/>
              <a:pPr>
                <a:defRPr/>
              </a:pPr>
              <a:t>2</a:t>
            </a:fld>
            <a:endParaRPr lang="bg-BG"/>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50825" y="115888"/>
            <a:ext cx="8713788" cy="1143000"/>
          </a:xfrm>
          <a:prstGeom prst="rect">
            <a:avLst/>
          </a:prstGeom>
          <a:noFill/>
          <a:ln w="9525">
            <a:noFill/>
            <a:miter lim="800000"/>
            <a:headEnd/>
            <a:tailEnd/>
          </a:ln>
          <a:effectLst/>
        </p:spPr>
        <p:txBody>
          <a:bodyPr anchor="ctr"/>
          <a:lstStyle/>
          <a:p>
            <a:pPr algn="ctr" fontAlgn="auto">
              <a:spcBef>
                <a:spcPts val="0"/>
              </a:spcBef>
              <a:spcAft>
                <a:spcPts val="0"/>
              </a:spcAft>
              <a:defRPr/>
            </a:pPr>
            <a:r>
              <a:rPr lang="bg-BG" sz="3600" spc="60" dirty="0">
                <a:solidFill>
                  <a:schemeClr val="tx2"/>
                </a:solidFill>
                <a:effectLst>
                  <a:outerShdw blurRad="38100" dist="38100" dir="2700000" algn="tl">
                    <a:srgbClr val="000000"/>
                  </a:outerShdw>
                </a:effectLst>
                <a:latin typeface="Tahoma" pitchFamily="34" charset="0"/>
              </a:rPr>
              <a:t>Триъгълник за развитието на учителя</a:t>
            </a:r>
            <a:endParaRPr lang="en-GB" sz="3600" spc="60" dirty="0">
              <a:solidFill>
                <a:schemeClr val="tx2"/>
              </a:solidFill>
              <a:effectLst>
                <a:outerShdw blurRad="38100" dist="38100" dir="2700000" algn="tl">
                  <a:srgbClr val="000000"/>
                </a:outerShdw>
              </a:effectLst>
              <a:latin typeface="Tahoma" pitchFamily="34" charset="0"/>
            </a:endParaRPr>
          </a:p>
        </p:txBody>
      </p:sp>
      <p:sp>
        <p:nvSpPr>
          <p:cNvPr id="22531" name="Line 20"/>
          <p:cNvSpPr>
            <a:spLocks noChangeShapeType="1"/>
          </p:cNvSpPr>
          <p:nvPr/>
        </p:nvSpPr>
        <p:spPr bwMode="auto">
          <a:xfrm flipH="1">
            <a:off x="1944688" y="2636838"/>
            <a:ext cx="2592387" cy="3384550"/>
          </a:xfrm>
          <a:prstGeom prst="line">
            <a:avLst/>
          </a:prstGeom>
          <a:noFill/>
          <a:ln w="22225">
            <a:solidFill>
              <a:schemeClr val="tx1"/>
            </a:solidFill>
            <a:round/>
            <a:headEnd/>
            <a:tailEnd/>
          </a:ln>
        </p:spPr>
        <p:txBody>
          <a:bodyPr/>
          <a:lstStyle/>
          <a:p>
            <a:endParaRPr lang="bg-BG"/>
          </a:p>
        </p:txBody>
      </p:sp>
      <p:sp>
        <p:nvSpPr>
          <p:cNvPr id="22532" name="Line 21"/>
          <p:cNvSpPr>
            <a:spLocks noChangeShapeType="1"/>
          </p:cNvSpPr>
          <p:nvPr/>
        </p:nvSpPr>
        <p:spPr bwMode="auto">
          <a:xfrm>
            <a:off x="4537075" y="2636838"/>
            <a:ext cx="2663825" cy="3384550"/>
          </a:xfrm>
          <a:prstGeom prst="line">
            <a:avLst/>
          </a:prstGeom>
          <a:noFill/>
          <a:ln w="22225">
            <a:solidFill>
              <a:schemeClr val="tx1"/>
            </a:solidFill>
            <a:round/>
            <a:headEnd/>
            <a:tailEnd/>
          </a:ln>
        </p:spPr>
        <p:txBody>
          <a:bodyPr/>
          <a:lstStyle/>
          <a:p>
            <a:endParaRPr lang="bg-BG"/>
          </a:p>
        </p:txBody>
      </p:sp>
      <p:sp>
        <p:nvSpPr>
          <p:cNvPr id="22533" name="Line 22"/>
          <p:cNvSpPr>
            <a:spLocks noChangeShapeType="1"/>
          </p:cNvSpPr>
          <p:nvPr/>
        </p:nvSpPr>
        <p:spPr bwMode="auto">
          <a:xfrm flipH="1">
            <a:off x="1944688" y="6021388"/>
            <a:ext cx="5256212" cy="0"/>
          </a:xfrm>
          <a:prstGeom prst="line">
            <a:avLst/>
          </a:prstGeom>
          <a:noFill/>
          <a:ln w="22225">
            <a:solidFill>
              <a:schemeClr val="tx1"/>
            </a:solidFill>
            <a:round/>
            <a:headEnd/>
            <a:tailEnd/>
          </a:ln>
        </p:spPr>
        <p:txBody>
          <a:bodyPr/>
          <a:lstStyle/>
          <a:p>
            <a:endParaRPr lang="bg-BG"/>
          </a:p>
        </p:txBody>
      </p:sp>
      <p:sp>
        <p:nvSpPr>
          <p:cNvPr id="22534" name="Text Box 24"/>
          <p:cNvSpPr txBox="1">
            <a:spLocks noChangeArrowheads="1"/>
          </p:cNvSpPr>
          <p:nvPr/>
        </p:nvSpPr>
        <p:spPr bwMode="auto">
          <a:xfrm>
            <a:off x="3095625" y="1641475"/>
            <a:ext cx="2882900" cy="1061829"/>
          </a:xfrm>
          <a:prstGeom prst="rect">
            <a:avLst/>
          </a:prstGeom>
          <a:noFill/>
          <a:ln w="9525">
            <a:noFill/>
            <a:miter lim="800000"/>
            <a:headEnd/>
            <a:tailEnd/>
          </a:ln>
        </p:spPr>
        <p:txBody>
          <a:bodyPr>
            <a:spAutoFit/>
          </a:bodyPr>
          <a:lstStyle/>
          <a:p>
            <a:pPr algn="ctr">
              <a:spcBef>
                <a:spcPct val="50000"/>
              </a:spcBef>
            </a:pPr>
            <a:r>
              <a:rPr lang="bg-BG" altLang="en-US" sz="2100" b="1" dirty="0">
                <a:latin typeface="Arial Narrow" panose="020B0606020202030204" pitchFamily="34" charset="0"/>
              </a:rPr>
              <a:t>Професионални ценности  и </a:t>
            </a:r>
            <a:r>
              <a:rPr lang="en-GB" altLang="en-US" sz="2100" b="1" dirty="0">
                <a:latin typeface="Arial Narrow" panose="020B0606020202030204" pitchFamily="34" charset="0"/>
              </a:rPr>
              <a:t> </a:t>
            </a:r>
            <a:r>
              <a:rPr lang="bg-BG" altLang="en-US" sz="2100" b="1" dirty="0">
                <a:latin typeface="Arial Narrow" panose="020B0606020202030204" pitchFamily="34" charset="0"/>
              </a:rPr>
              <a:t>лична </a:t>
            </a:r>
            <a:r>
              <a:rPr lang="bg-BG" altLang="en-US" sz="2100" b="1" dirty="0" err="1">
                <a:latin typeface="Arial Narrow" panose="020B0606020202030204" pitchFamily="34" charset="0"/>
              </a:rPr>
              <a:t>отдаденост</a:t>
            </a:r>
            <a:endParaRPr lang="en-GB" altLang="en-US" sz="2100" b="1" dirty="0">
              <a:latin typeface="Arial Narrow" panose="020B0606020202030204" pitchFamily="34" charset="0"/>
            </a:endParaRPr>
          </a:p>
        </p:txBody>
      </p:sp>
      <p:sp>
        <p:nvSpPr>
          <p:cNvPr id="22535" name="Text Box 25"/>
          <p:cNvSpPr txBox="1">
            <a:spLocks noChangeArrowheads="1"/>
          </p:cNvSpPr>
          <p:nvPr/>
        </p:nvSpPr>
        <p:spPr bwMode="auto">
          <a:xfrm>
            <a:off x="-36513" y="5373688"/>
            <a:ext cx="2447926" cy="1061829"/>
          </a:xfrm>
          <a:prstGeom prst="rect">
            <a:avLst/>
          </a:prstGeom>
          <a:noFill/>
          <a:ln w="9525">
            <a:noFill/>
            <a:miter lim="800000"/>
            <a:headEnd/>
            <a:tailEnd/>
          </a:ln>
        </p:spPr>
        <p:txBody>
          <a:bodyPr>
            <a:spAutoFit/>
          </a:bodyPr>
          <a:lstStyle/>
          <a:p>
            <a:pPr algn="ctr">
              <a:spcBef>
                <a:spcPct val="50000"/>
              </a:spcBef>
            </a:pPr>
            <a:r>
              <a:rPr lang="bg-BG" altLang="en-US" sz="2100" b="1" dirty="0">
                <a:latin typeface="Arial Narrow" panose="020B0606020202030204" pitchFamily="34" charset="0"/>
              </a:rPr>
              <a:t>Професионални умения и възможности</a:t>
            </a:r>
            <a:endParaRPr lang="en-GB" altLang="en-US" sz="2100" b="1" dirty="0">
              <a:latin typeface="Arial Narrow" panose="020B0606020202030204" pitchFamily="34" charset="0"/>
            </a:endParaRPr>
          </a:p>
        </p:txBody>
      </p:sp>
      <p:sp>
        <p:nvSpPr>
          <p:cNvPr id="22536" name="Text Box 26"/>
          <p:cNvSpPr txBox="1">
            <a:spLocks noChangeArrowheads="1"/>
          </p:cNvSpPr>
          <p:nvPr/>
        </p:nvSpPr>
        <p:spPr bwMode="auto">
          <a:xfrm>
            <a:off x="5794375" y="6022975"/>
            <a:ext cx="3170238" cy="738664"/>
          </a:xfrm>
          <a:prstGeom prst="rect">
            <a:avLst/>
          </a:prstGeom>
          <a:noFill/>
          <a:ln w="9525">
            <a:noFill/>
            <a:miter lim="800000"/>
            <a:headEnd/>
            <a:tailEnd/>
          </a:ln>
        </p:spPr>
        <p:txBody>
          <a:bodyPr>
            <a:spAutoFit/>
          </a:bodyPr>
          <a:lstStyle/>
          <a:p>
            <a:pPr algn="ctr">
              <a:spcBef>
                <a:spcPct val="50000"/>
              </a:spcBef>
            </a:pPr>
            <a:r>
              <a:rPr lang="bg-BG" altLang="en-US" sz="2100" b="1" dirty="0">
                <a:latin typeface="Arial Narrow" panose="020B0606020202030204" pitchFamily="34" charset="0"/>
              </a:rPr>
              <a:t>Професионални знания и разбиране/ Надграждане</a:t>
            </a:r>
            <a:endParaRPr lang="en-GB" altLang="en-US" sz="2100" b="1" dirty="0">
              <a:latin typeface="Arial Narrow" panose="020B0606020202030204" pitchFamily="34" charset="0"/>
            </a:endParaRPr>
          </a:p>
        </p:txBody>
      </p:sp>
      <p:sp>
        <p:nvSpPr>
          <p:cNvPr id="13" name="Oval 15"/>
          <p:cNvSpPr>
            <a:spLocks noChangeArrowheads="1"/>
          </p:cNvSpPr>
          <p:nvPr/>
        </p:nvSpPr>
        <p:spPr bwMode="auto">
          <a:xfrm>
            <a:off x="3246438" y="3648075"/>
            <a:ext cx="2593975" cy="2303463"/>
          </a:xfrm>
          <a:prstGeom prst="ellipse">
            <a:avLst/>
          </a:prstGeom>
          <a:solidFill>
            <a:srgbClr val="CCECFF"/>
          </a:solidFill>
          <a:ln w="9525">
            <a:solidFill>
              <a:srgbClr val="000066"/>
            </a:solidFill>
            <a:round/>
            <a:headEnd/>
            <a:tailEnd/>
          </a:ln>
        </p:spPr>
        <p:txBody>
          <a:bodyPr wrap="none" anchor="ctr"/>
          <a:lstStyle/>
          <a:p>
            <a:pPr algn="ctr" fontAlgn="auto">
              <a:spcBef>
                <a:spcPts val="0"/>
              </a:spcBef>
              <a:spcAft>
                <a:spcPts val="0"/>
              </a:spcAft>
              <a:defRPr/>
            </a:pPr>
            <a:endParaRPr lang="en-US" sz="2400" dirty="0">
              <a:ln>
                <a:solidFill>
                  <a:srgbClr val="000000"/>
                </a:solidFill>
              </a:ln>
              <a:solidFill>
                <a:srgbClr val="000000"/>
              </a:solidFill>
              <a:latin typeface="+mn-lt"/>
            </a:endParaRPr>
          </a:p>
        </p:txBody>
      </p:sp>
      <p:sp>
        <p:nvSpPr>
          <p:cNvPr id="10" name="Slide Number Placeholder 9"/>
          <p:cNvSpPr>
            <a:spLocks noGrp="1"/>
          </p:cNvSpPr>
          <p:nvPr>
            <p:ph type="sldNum" sz="quarter" idx="12"/>
          </p:nvPr>
        </p:nvSpPr>
        <p:spPr/>
        <p:txBody>
          <a:bodyPr/>
          <a:lstStyle/>
          <a:p>
            <a:pPr>
              <a:defRPr/>
            </a:pPr>
            <a:fld id="{49057F45-B74D-44EF-82A8-C94D3857D270}" type="slidenum">
              <a:rPr lang="bg-BG" smtClean="0"/>
              <a:pPr>
                <a:defRPr/>
              </a:pPr>
              <a:t>20</a:t>
            </a:fld>
            <a:endParaRPr lang="bg-BG"/>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0418" name="Picture 2" descr="G:\111Pictures\Vapros_1.jp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588224" y="3356992"/>
            <a:ext cx="2318004" cy="3239719"/>
          </a:xfrm>
          <a:prstGeom prst="rect">
            <a:avLst/>
          </a:prstGeom>
          <a:ln>
            <a:noFill/>
          </a:ln>
          <a:effectLst>
            <a:softEdge rad="112500"/>
          </a:effectLst>
        </p:spPr>
      </p:pic>
      <p:sp>
        <p:nvSpPr>
          <p:cNvPr id="39938" name="Title 6"/>
          <p:cNvSpPr>
            <a:spLocks noGrp="1"/>
          </p:cNvSpPr>
          <p:nvPr>
            <p:ph type="title"/>
          </p:nvPr>
        </p:nvSpPr>
        <p:spPr>
          <a:xfrm>
            <a:off x="395288" y="274638"/>
            <a:ext cx="8448675" cy="1143000"/>
          </a:xfrm>
        </p:spPr>
        <p:txBody>
          <a:bodyPr rtlCol="0">
            <a:normAutofit fontScale="90000"/>
          </a:bodyPr>
          <a:lstStyle/>
          <a:p>
            <a:pPr eaLnBrk="1" fontAlgn="auto" hangingPunct="1">
              <a:spcAft>
                <a:spcPts val="0"/>
              </a:spcAft>
              <a:defRPr/>
            </a:pPr>
            <a:r>
              <a:rPr lang="bg-BG" altLang="en-US" b="1" dirty="0" smtClean="0">
                <a:solidFill>
                  <a:schemeClr val="accent2">
                    <a:lumMod val="50000"/>
                  </a:schemeClr>
                </a:solidFill>
              </a:rPr>
              <a:t>Кои са важните качества на учителя?</a:t>
            </a:r>
            <a:endParaRPr lang="en-GB" altLang="en-US" b="1" dirty="0" smtClean="0">
              <a:solidFill>
                <a:schemeClr val="accent2">
                  <a:lumMod val="50000"/>
                </a:schemeClr>
              </a:solidFill>
            </a:endParaRPr>
          </a:p>
        </p:txBody>
      </p:sp>
      <p:sp>
        <p:nvSpPr>
          <p:cNvPr id="8" name="Content Placeholder 7"/>
          <p:cNvSpPr>
            <a:spLocks noGrp="1"/>
          </p:cNvSpPr>
          <p:nvPr>
            <p:ph idx="1"/>
          </p:nvPr>
        </p:nvSpPr>
        <p:spPr>
          <a:xfrm>
            <a:off x="457200" y="1600200"/>
            <a:ext cx="8507413" cy="4525963"/>
          </a:xfrm>
        </p:spPr>
        <p:txBody>
          <a:bodyPr rtlCol="0">
            <a:normAutofit fontScale="92500" lnSpcReduction="20000"/>
          </a:bodyPr>
          <a:lstStyle/>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Да владее до съвършенство съдържанието на учебния предмет, който преподава.</a:t>
            </a:r>
          </a:p>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Емоционално разбиране, загриженост, морал.</a:t>
            </a:r>
          </a:p>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Учене през целия живот.</a:t>
            </a:r>
            <a:endParaRPr lang="en-GB" dirty="0" smtClean="0">
              <a:latin typeface="Arial Narrow" panose="020B0606020202030204" pitchFamily="34" charset="0"/>
            </a:endParaRPr>
          </a:p>
          <a:p>
            <a:pPr marL="274320" indent="-274320" eaLnBrk="1" fontAlgn="auto" hangingPunct="1">
              <a:spcAft>
                <a:spcPts val="0"/>
              </a:spcAft>
              <a:buClr>
                <a:schemeClr val="accent2">
                  <a:lumMod val="75000"/>
                </a:schemeClr>
              </a:buClr>
              <a:buFont typeface="Wingdings 2"/>
              <a:buChar char=""/>
              <a:defRPr/>
            </a:pPr>
            <a:r>
              <a:rPr lang="bg-BG" dirty="0" err="1" smtClean="0">
                <a:latin typeface="Arial Narrow" panose="020B0606020202030204" pitchFamily="34" charset="0"/>
              </a:rPr>
              <a:t>Отдаденост</a:t>
            </a:r>
            <a:r>
              <a:rPr lang="bg-BG" dirty="0" smtClean="0">
                <a:latin typeface="Arial Narrow" panose="020B0606020202030204" pitchFamily="34" charset="0"/>
              </a:rPr>
              <a:t>.</a:t>
            </a:r>
            <a:endParaRPr lang="en-GB" dirty="0" smtClean="0">
              <a:latin typeface="Arial Narrow" panose="020B0606020202030204" pitchFamily="34" charset="0"/>
            </a:endParaRPr>
          </a:p>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Гъвкавост.</a:t>
            </a:r>
            <a:endParaRPr lang="en-GB" dirty="0" smtClean="0">
              <a:latin typeface="Arial Narrow" panose="020B0606020202030204" pitchFamily="34" charset="0"/>
            </a:endParaRPr>
          </a:p>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Академичен оптимизъм.</a:t>
            </a:r>
            <a:endParaRPr lang="en-GB" dirty="0" smtClean="0">
              <a:latin typeface="Arial Narrow" panose="020B0606020202030204" pitchFamily="34" charset="0"/>
            </a:endParaRPr>
          </a:p>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Готовност за съдействие.</a:t>
            </a:r>
            <a:endParaRPr lang="en-GB" dirty="0" smtClean="0">
              <a:latin typeface="Arial Narrow" panose="020B0606020202030204" pitchFamily="34" charset="0"/>
            </a:endParaRPr>
          </a:p>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Умения за общуване.</a:t>
            </a:r>
            <a:endParaRPr lang="en-GB" dirty="0" smtClean="0">
              <a:latin typeface="Arial Narrow" panose="020B0606020202030204" pitchFamily="34" charset="0"/>
            </a:endParaRPr>
          </a:p>
          <a:p>
            <a:pPr marL="274320" indent="-274320" eaLnBrk="1" fontAlgn="auto" hangingPunct="1">
              <a:spcAft>
                <a:spcPts val="0"/>
              </a:spcAft>
              <a:buClr>
                <a:schemeClr val="accent2">
                  <a:lumMod val="75000"/>
                </a:schemeClr>
              </a:buClr>
              <a:buFont typeface="Wingdings 2"/>
              <a:buChar char=""/>
              <a:defRPr/>
            </a:pPr>
            <a:r>
              <a:rPr lang="bg-BG" dirty="0" smtClean="0">
                <a:latin typeface="Arial Narrow" panose="020B0606020202030204" pitchFamily="34" charset="0"/>
              </a:rPr>
              <a:t>Лидерски умения.</a:t>
            </a:r>
          </a:p>
        </p:txBody>
      </p:sp>
      <p:sp>
        <p:nvSpPr>
          <p:cNvPr id="5" name="Slide Number Placeholder 4"/>
          <p:cNvSpPr>
            <a:spLocks noGrp="1"/>
          </p:cNvSpPr>
          <p:nvPr>
            <p:ph type="sldNum" sz="quarter" idx="12"/>
          </p:nvPr>
        </p:nvSpPr>
        <p:spPr/>
        <p:txBody>
          <a:bodyPr/>
          <a:lstStyle/>
          <a:p>
            <a:pPr>
              <a:defRPr/>
            </a:pPr>
            <a:fld id="{0F426781-A99A-454D-9151-1CB6C2A55DB3}" type="slidenum">
              <a:rPr lang="bg-BG" smtClean="0"/>
              <a:pPr>
                <a:defRPr/>
              </a:pPr>
              <a:t>21</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20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2000"/>
                                        <p:tgtEl>
                                          <p:spTgt spid="8">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2000"/>
                                        <p:tgtEl>
                                          <p:spTgt spid="8">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15888"/>
            <a:ext cx="9036496" cy="12969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fontScale="90000"/>
          </a:bodyPr>
          <a:lstStyle/>
          <a:p>
            <a:pPr eaLnBrk="1" fontAlgn="auto" hangingPunct="1">
              <a:spcAft>
                <a:spcPts val="0"/>
              </a:spcAft>
              <a:defRPr/>
            </a:pPr>
            <a:r>
              <a:rPr lang="bg-BG" sz="4000" dirty="0" smtClean="0">
                <a:solidFill>
                  <a:srgbClr val="002060"/>
                </a:solidFill>
                <a:effectLst>
                  <a:glow rad="101600">
                    <a:schemeClr val="accent4">
                      <a:satMod val="175000"/>
                      <a:alpha val="40000"/>
                    </a:schemeClr>
                  </a:glow>
                </a:effectLst>
              </a:rPr>
              <a:t>Кои са ключовите моменти за успеха му?</a:t>
            </a:r>
            <a:endParaRPr lang="en-GB" sz="4000" dirty="0" smtClean="0">
              <a:solidFill>
                <a:srgbClr val="002060"/>
              </a:solidFill>
              <a:effectLst>
                <a:glow rad="101600">
                  <a:schemeClr val="accent4">
                    <a:satMod val="175000"/>
                    <a:alpha val="40000"/>
                  </a:schemeClr>
                </a:glow>
              </a:effectLst>
            </a:endParaRPr>
          </a:p>
        </p:txBody>
      </p:sp>
      <p:sp>
        <p:nvSpPr>
          <p:cNvPr id="24579" name="Content Placeholder 2"/>
          <p:cNvSpPr>
            <a:spLocks noGrp="1"/>
          </p:cNvSpPr>
          <p:nvPr>
            <p:ph idx="1"/>
          </p:nvPr>
        </p:nvSpPr>
        <p:spPr/>
        <p:txBody>
          <a:bodyPr/>
          <a:lstStyle/>
          <a:p>
            <a:pPr eaLnBrk="1" hangingPunct="1"/>
            <a:r>
              <a:rPr lang="bg-BG" altLang="en-US" sz="2800" dirty="0" smtClean="0">
                <a:solidFill>
                  <a:srgbClr val="003300"/>
                </a:solidFill>
                <a:latin typeface="Arial Narrow" pitchFamily="34" charset="0"/>
              </a:rPr>
              <a:t>Учителите трябва да имат широка обща култура</a:t>
            </a:r>
            <a:r>
              <a:rPr lang="en-GB" altLang="en-US" sz="2800" dirty="0" smtClean="0">
                <a:solidFill>
                  <a:srgbClr val="003300"/>
                </a:solidFill>
                <a:latin typeface="Arial Narrow" pitchFamily="34" charset="0"/>
              </a:rPr>
              <a:t>. </a:t>
            </a:r>
          </a:p>
          <a:p>
            <a:pPr eaLnBrk="1" hangingPunct="1"/>
            <a:r>
              <a:rPr lang="bg-BG" altLang="en-US" sz="2800" dirty="0" smtClean="0">
                <a:solidFill>
                  <a:srgbClr val="003300"/>
                </a:solidFill>
                <a:latin typeface="Arial Narrow" pitchFamily="34" charset="0"/>
              </a:rPr>
              <a:t>Всички учители трябва да знаят как децата учат и да използват това, за да преподават по-добре /да познават особеностите на възрастовата психология/.</a:t>
            </a:r>
          </a:p>
          <a:p>
            <a:pPr eaLnBrk="1" hangingPunct="1"/>
            <a:r>
              <a:rPr lang="bg-BG" altLang="en-US" sz="2800" dirty="0" smtClean="0">
                <a:solidFill>
                  <a:srgbClr val="003300"/>
                </a:solidFill>
                <a:latin typeface="Arial Narrow" pitchFamily="34" charset="0"/>
              </a:rPr>
              <a:t>Да </a:t>
            </a:r>
            <a:r>
              <a:rPr lang="bg-BG" altLang="en-US" sz="2800" dirty="0" smtClean="0">
                <a:solidFill>
                  <a:srgbClr val="003300"/>
                </a:solidFill>
                <a:latin typeface="Arial Narrow" pitchFamily="34" charset="0"/>
              </a:rPr>
              <a:t>използват </a:t>
            </a:r>
            <a:r>
              <a:rPr lang="bg-BG" altLang="en-US" sz="2800" dirty="0" smtClean="0">
                <a:solidFill>
                  <a:srgbClr val="003300"/>
                </a:solidFill>
                <a:latin typeface="Arial Narrow" pitchFamily="34" charset="0"/>
              </a:rPr>
              <a:t>модерни обучителни технологии.</a:t>
            </a:r>
            <a:endParaRPr lang="en-GB" altLang="en-US" sz="2800" dirty="0" smtClean="0">
              <a:solidFill>
                <a:srgbClr val="003300"/>
              </a:solidFill>
              <a:latin typeface="Arial Narrow" pitchFamily="34" charset="0"/>
            </a:endParaRPr>
          </a:p>
          <a:p>
            <a:pPr eaLnBrk="1" hangingPunct="1"/>
            <a:r>
              <a:rPr lang="bg-BG" altLang="en-US" sz="2800" dirty="0" smtClean="0">
                <a:solidFill>
                  <a:srgbClr val="003300"/>
                </a:solidFill>
                <a:latin typeface="Arial Narrow" pitchFamily="34" charset="0"/>
              </a:rPr>
              <a:t>Да работят заедно с колегите си, както в, така и извън училище.</a:t>
            </a:r>
            <a:endParaRPr lang="en-GB" altLang="en-US" sz="2800" dirty="0" smtClean="0">
              <a:solidFill>
                <a:srgbClr val="003300"/>
              </a:solidFill>
              <a:latin typeface="Arial Narrow" pitchFamily="34" charset="0"/>
            </a:endParaRPr>
          </a:p>
          <a:p>
            <a:pPr eaLnBrk="1" hangingPunct="1">
              <a:buFont typeface="Arial" pitchFamily="34" charset="0"/>
              <a:buNone/>
            </a:pPr>
            <a:endParaRPr lang="en-GB" altLang="en-US" dirty="0" smtClean="0"/>
          </a:p>
          <a:p>
            <a:pPr eaLnBrk="1" hangingPunct="1"/>
            <a:endParaRPr lang="en-GB" altLang="en-US" dirty="0" smtClean="0"/>
          </a:p>
        </p:txBody>
      </p:sp>
      <p:pic>
        <p:nvPicPr>
          <p:cNvPr id="24580" name="Picture 17" descr="http://extend.schoolwires.com/clipartgallery/images/32714806.gif"/>
          <p:cNvPicPr>
            <a:picLocks noChangeAspect="1" noChangeArrowheads="1" noCrop="1"/>
          </p:cNvPicPr>
          <p:nvPr/>
        </p:nvPicPr>
        <p:blipFill>
          <a:blip r:embed="rId2" cstate="print"/>
          <a:srcRect/>
          <a:stretch>
            <a:fillRect/>
          </a:stretch>
        </p:blipFill>
        <p:spPr bwMode="auto">
          <a:xfrm>
            <a:off x="6084888" y="4581525"/>
            <a:ext cx="2025650" cy="1754188"/>
          </a:xfrm>
          <a:prstGeom prst="rect">
            <a:avLst/>
          </a:prstGeom>
          <a:noFill/>
          <a:ln w="9525">
            <a:noFill/>
            <a:miter lim="800000"/>
            <a:headEnd/>
            <a:tailEnd/>
          </a:ln>
        </p:spPr>
      </p:pic>
      <p:pic>
        <p:nvPicPr>
          <p:cNvPr id="24581" name="Picture 10" descr="http://www.jmcprl.net/GIF%20ANI2/CHECKLIST.GIF"/>
          <p:cNvPicPr>
            <a:picLocks noChangeAspect="1" noChangeArrowheads="1" noCrop="1"/>
          </p:cNvPicPr>
          <p:nvPr/>
        </p:nvPicPr>
        <p:blipFill>
          <a:blip r:embed="rId3" cstate="print"/>
          <a:srcRect/>
          <a:stretch>
            <a:fillRect/>
          </a:stretch>
        </p:blipFill>
        <p:spPr bwMode="auto">
          <a:xfrm>
            <a:off x="3276600" y="4508500"/>
            <a:ext cx="1463675" cy="20970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F426781-A99A-454D-9151-1CB6C2A55DB3}" type="slidenum">
              <a:rPr lang="bg-BG" smtClean="0"/>
              <a:pPr>
                <a:defRPr/>
              </a:pPr>
              <a:t>22</a:t>
            </a:fld>
            <a:endParaRPr lang="bg-B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8000"/>
            <a:lum/>
          </a:blip>
          <a:srcRect/>
          <a:stretch>
            <a:fillRect l="-1000" r="-1000"/>
          </a:stretch>
        </a:blipFill>
        <a:effectLst/>
      </p:bgPr>
    </p:bg>
    <p:spTree>
      <p:nvGrpSpPr>
        <p:cNvPr id="1" name=""/>
        <p:cNvGrpSpPr/>
        <p:nvPr/>
      </p:nvGrpSpPr>
      <p:grpSpPr>
        <a:xfrm>
          <a:off x="0" y="0"/>
          <a:ext cx="0" cy="0"/>
          <a:chOff x="0" y="0"/>
          <a:chExt cx="0" cy="0"/>
        </a:xfrm>
      </p:grpSpPr>
      <p:sp>
        <p:nvSpPr>
          <p:cNvPr id="39939" name="Content Placeholder 2"/>
          <p:cNvSpPr>
            <a:spLocks noGrp="1"/>
          </p:cNvSpPr>
          <p:nvPr>
            <p:ph idx="4294967295"/>
          </p:nvPr>
        </p:nvSpPr>
        <p:spPr>
          <a:xfrm>
            <a:off x="428625" y="765175"/>
            <a:ext cx="8286750" cy="5832475"/>
          </a:xfrm>
        </p:spPr>
        <p:txBody>
          <a:bodyPr rtlCol="0">
            <a:normAutofit lnSpcReduction="10000"/>
          </a:bodyPr>
          <a:lstStyle/>
          <a:p>
            <a:pPr eaLnBrk="1" fontAlgn="auto" hangingPunct="1">
              <a:lnSpc>
                <a:spcPct val="80000"/>
              </a:lnSpc>
              <a:spcAft>
                <a:spcPts val="0"/>
              </a:spcAft>
              <a:defRPr/>
            </a:pPr>
            <a:r>
              <a:rPr lang="bg-BG" altLang="en-US" sz="2800" b="1" dirty="0" smtClean="0">
                <a:latin typeface="Arial Narrow" pitchFamily="34" charset="0"/>
              </a:rPr>
              <a:t>Учителите да обсъждат преподаването помежду си.</a:t>
            </a:r>
            <a:endParaRPr lang="en-US" altLang="en-US" sz="2800" b="1" dirty="0" smtClean="0">
              <a:latin typeface="Arial Narrow" pitchFamily="34" charset="0"/>
            </a:endParaRPr>
          </a:p>
          <a:p>
            <a:pPr eaLnBrk="1" fontAlgn="auto" hangingPunct="1">
              <a:lnSpc>
                <a:spcPct val="80000"/>
              </a:lnSpc>
              <a:spcAft>
                <a:spcPts val="0"/>
              </a:spcAft>
              <a:defRPr/>
            </a:pPr>
            <a:endParaRPr lang="en-US" altLang="en-US" sz="2800" b="1" dirty="0" smtClean="0">
              <a:latin typeface="Arial Narrow" pitchFamily="34" charset="0"/>
            </a:endParaRPr>
          </a:p>
          <a:p>
            <a:pPr eaLnBrk="1" fontAlgn="auto" hangingPunct="1">
              <a:lnSpc>
                <a:spcPct val="80000"/>
              </a:lnSpc>
              <a:spcAft>
                <a:spcPts val="0"/>
              </a:spcAft>
              <a:defRPr/>
            </a:pPr>
            <a:r>
              <a:rPr lang="bg-BG" altLang="en-US" sz="2800" b="1" dirty="0" smtClean="0">
                <a:latin typeface="Arial Narrow" pitchFamily="34" charset="0"/>
              </a:rPr>
              <a:t>Учителите да се наблюдават едни други как преподават.</a:t>
            </a:r>
            <a:endParaRPr lang="en-US" altLang="en-US" sz="2800" b="1" dirty="0" smtClean="0">
              <a:latin typeface="Arial Narrow" pitchFamily="34" charset="0"/>
            </a:endParaRPr>
          </a:p>
          <a:p>
            <a:pPr eaLnBrk="1" fontAlgn="auto" hangingPunct="1">
              <a:lnSpc>
                <a:spcPct val="80000"/>
              </a:lnSpc>
              <a:spcAft>
                <a:spcPts val="0"/>
              </a:spcAft>
              <a:defRPr/>
            </a:pPr>
            <a:endParaRPr lang="en-US" altLang="en-US" sz="2800" b="1" dirty="0" smtClean="0">
              <a:latin typeface="Arial Narrow" pitchFamily="34" charset="0"/>
            </a:endParaRPr>
          </a:p>
          <a:p>
            <a:pPr eaLnBrk="1" fontAlgn="auto" hangingPunct="1">
              <a:lnSpc>
                <a:spcPct val="110000"/>
              </a:lnSpc>
              <a:spcAft>
                <a:spcPts val="0"/>
              </a:spcAft>
              <a:defRPr/>
            </a:pPr>
            <a:r>
              <a:rPr lang="bg-BG" altLang="en-US" sz="2800" b="1" dirty="0" smtClean="0">
                <a:latin typeface="Arial Narrow" pitchFamily="34" charset="0"/>
              </a:rPr>
              <a:t>Учителите да планират, </a:t>
            </a:r>
            <a:br>
              <a:rPr lang="bg-BG" altLang="en-US" sz="2800" b="1" dirty="0" smtClean="0">
                <a:latin typeface="Arial Narrow" pitchFamily="34" charset="0"/>
              </a:rPr>
            </a:br>
            <a:r>
              <a:rPr lang="bg-BG" altLang="en-US" sz="2800" b="1" dirty="0" smtClean="0">
                <a:latin typeface="Arial Narrow" pitchFamily="34" charset="0"/>
              </a:rPr>
              <a:t>организират, </a:t>
            </a:r>
            <a:r>
              <a:rPr lang="bg-BG" altLang="en-US" sz="2800" b="1" dirty="0" err="1" smtClean="0">
                <a:latin typeface="Arial Narrow" pitchFamily="34" charset="0"/>
              </a:rPr>
              <a:t>мониторират</a:t>
            </a:r>
            <a:r>
              <a:rPr lang="bg-BG" altLang="en-US" sz="2800" b="1" dirty="0" smtClean="0">
                <a:latin typeface="Arial Narrow" pitchFamily="34" charset="0"/>
              </a:rPr>
              <a:t> </a:t>
            </a:r>
            <a:br>
              <a:rPr lang="bg-BG" altLang="en-US" sz="2800" b="1" dirty="0" smtClean="0">
                <a:latin typeface="Arial Narrow" pitchFamily="34" charset="0"/>
              </a:rPr>
            </a:br>
            <a:r>
              <a:rPr lang="bg-BG" altLang="en-US" sz="2800" b="1" dirty="0" smtClean="0">
                <a:latin typeface="Arial Narrow" pitchFamily="34" charset="0"/>
              </a:rPr>
              <a:t>и оценяват  преподаването си. </a:t>
            </a:r>
          </a:p>
          <a:p>
            <a:pPr marL="0" indent="0" eaLnBrk="1" fontAlgn="auto" hangingPunct="1">
              <a:lnSpc>
                <a:spcPct val="80000"/>
              </a:lnSpc>
              <a:spcAft>
                <a:spcPts val="0"/>
              </a:spcAft>
              <a:buFont typeface="Wingdings 2" pitchFamily="18" charset="2"/>
              <a:buNone/>
              <a:defRPr/>
            </a:pPr>
            <a:endParaRPr lang="en-US" altLang="en-US" sz="2800" b="1" dirty="0" smtClean="0">
              <a:latin typeface="Arial Narrow" pitchFamily="34" charset="0"/>
            </a:endParaRPr>
          </a:p>
          <a:p>
            <a:pPr eaLnBrk="1" fontAlgn="auto" hangingPunct="1">
              <a:lnSpc>
                <a:spcPct val="80000"/>
              </a:lnSpc>
              <a:spcAft>
                <a:spcPts val="0"/>
              </a:spcAft>
              <a:defRPr/>
            </a:pPr>
            <a:r>
              <a:rPr lang="bg-BG" altLang="en-US" sz="2800" b="1" dirty="0" smtClean="0">
                <a:latin typeface="Arial Narrow" pitchFamily="34" charset="0"/>
              </a:rPr>
              <a:t>Учителите да се обучават едни други.</a:t>
            </a:r>
          </a:p>
          <a:p>
            <a:pPr marL="0" indent="0" eaLnBrk="1" fontAlgn="auto" hangingPunct="1">
              <a:lnSpc>
                <a:spcPct val="80000"/>
              </a:lnSpc>
              <a:spcAft>
                <a:spcPts val="0"/>
              </a:spcAft>
              <a:buFont typeface="Arial" pitchFamily="34" charset="0"/>
              <a:buNone/>
              <a:defRPr/>
            </a:pPr>
            <a:endParaRPr lang="bg-BG" altLang="en-US" sz="2800" b="1" dirty="0" smtClean="0">
              <a:latin typeface="Arial Narrow" pitchFamily="34" charset="0"/>
            </a:endParaRPr>
          </a:p>
          <a:p>
            <a:pPr eaLnBrk="1" fontAlgn="auto" hangingPunct="1">
              <a:lnSpc>
                <a:spcPct val="110000"/>
              </a:lnSpc>
              <a:spcAft>
                <a:spcPts val="0"/>
              </a:spcAft>
              <a:defRPr/>
            </a:pPr>
            <a:r>
              <a:rPr lang="bg-BG" altLang="en-US" sz="2800" b="1" dirty="0" smtClean="0">
                <a:latin typeface="Arial Narrow" pitchFamily="34" charset="0"/>
              </a:rPr>
              <a:t>Учителите да участват в изследователска </a:t>
            </a:r>
            <a:br>
              <a:rPr lang="bg-BG" altLang="en-US" sz="2800" b="1" dirty="0" smtClean="0">
                <a:latin typeface="Arial Narrow" pitchFamily="34" charset="0"/>
              </a:rPr>
            </a:br>
            <a:r>
              <a:rPr lang="bg-BG" altLang="en-US" sz="2800" b="1" dirty="0" smtClean="0">
                <a:latin typeface="Arial Narrow" pitchFamily="34" charset="0"/>
              </a:rPr>
              <a:t>дейност за професионални изследвания </a:t>
            </a:r>
            <a:br>
              <a:rPr lang="bg-BG" altLang="en-US" sz="2800" b="1" dirty="0" smtClean="0">
                <a:latin typeface="Arial Narrow" pitchFamily="34" charset="0"/>
              </a:rPr>
            </a:br>
            <a:r>
              <a:rPr lang="bg-BG" altLang="en-US" sz="2800" b="1" dirty="0" smtClean="0">
                <a:latin typeface="Arial Narrow" pitchFamily="34" charset="0"/>
              </a:rPr>
              <a:t>от малък мащаб.</a:t>
            </a:r>
            <a:endParaRPr lang="en-GB" altLang="en-US" sz="2800" b="1" dirty="0" smtClean="0">
              <a:latin typeface="Arial Narrow" pitchFamily="34" charset="0"/>
            </a:endParaRPr>
          </a:p>
        </p:txBody>
      </p:sp>
      <p:sp>
        <p:nvSpPr>
          <p:cNvPr id="3" name="Slide Number Placeholder 2"/>
          <p:cNvSpPr>
            <a:spLocks noGrp="1"/>
          </p:cNvSpPr>
          <p:nvPr>
            <p:ph type="sldNum" sz="quarter" idx="12"/>
          </p:nvPr>
        </p:nvSpPr>
        <p:spPr/>
        <p:txBody>
          <a:bodyPr/>
          <a:lstStyle/>
          <a:p>
            <a:pPr>
              <a:defRPr/>
            </a:pPr>
            <a:fld id="{0F426781-A99A-454D-9151-1CB6C2A55DB3}" type="slidenum">
              <a:rPr lang="bg-BG" smtClean="0"/>
              <a:pPr>
                <a:defRPr/>
              </a:pPr>
              <a:t>23</a:t>
            </a:fld>
            <a:endParaRPr lang="bg-BG"/>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4925" y="274638"/>
            <a:ext cx="9109075" cy="706437"/>
          </a:xfrm>
        </p:spPr>
        <p:txBody>
          <a:bodyPr rtlCol="0">
            <a:normAutofit fontScale="90000"/>
          </a:bodyPr>
          <a:lstStyle/>
          <a:p>
            <a:pPr eaLnBrk="1" fontAlgn="auto" hangingPunct="1">
              <a:spcAft>
                <a:spcPts val="0"/>
              </a:spcAft>
              <a:defRPr/>
            </a:pPr>
            <a:r>
              <a:rPr lang="bg-BG" b="1" dirty="0" smtClean="0">
                <a:solidFill>
                  <a:srgbClr val="660066"/>
                </a:solidFill>
                <a:latin typeface="Arial Narrow" pitchFamily="34" charset="0"/>
              </a:rPr>
              <a:t>Ние, в Синдиката на българските учители:</a:t>
            </a:r>
            <a:endParaRPr lang="bg-BG" b="1" dirty="0">
              <a:solidFill>
                <a:srgbClr val="660066"/>
              </a:solidFill>
              <a:latin typeface="Arial Narrow" pitchFamily="34" charset="0"/>
            </a:endParaRPr>
          </a:p>
        </p:txBody>
      </p:sp>
      <p:sp>
        <p:nvSpPr>
          <p:cNvPr id="3" name="Контейнер за съдържание 2"/>
          <p:cNvSpPr>
            <a:spLocks noGrp="1"/>
          </p:cNvSpPr>
          <p:nvPr>
            <p:ph idx="1"/>
          </p:nvPr>
        </p:nvSpPr>
        <p:spPr>
          <a:xfrm>
            <a:off x="457200" y="1341438"/>
            <a:ext cx="8229600" cy="5256212"/>
          </a:xfrm>
        </p:spPr>
        <p:txBody>
          <a:bodyPr rtlCol="0">
            <a:normAutofit fontScale="70000" lnSpcReduction="20000"/>
          </a:bodyPr>
          <a:lstStyle/>
          <a:p>
            <a:pPr eaLnBrk="1" fontAlgn="auto" hangingPunct="1">
              <a:spcAft>
                <a:spcPts val="600"/>
              </a:spcAft>
              <a:buClr>
                <a:srgbClr val="7030A0"/>
              </a:buClr>
              <a:buSzPct val="122000"/>
              <a:defRPr/>
            </a:pPr>
            <a:r>
              <a:rPr lang="bg-BG" sz="3400" dirty="0" smtClean="0">
                <a:latin typeface="Arial Narrow" pitchFamily="34" charset="0"/>
              </a:rPr>
              <a:t>Имаме обучителни екипи - група от учители, които могат да отидат в едно или в няколко училища. В последните години много членове на Синдиката посетиха Постоянната академия </a:t>
            </a:r>
            <a:br>
              <a:rPr lang="bg-BG" sz="3400" dirty="0" smtClean="0">
                <a:latin typeface="Arial Narrow" pitchFamily="34" charset="0"/>
              </a:rPr>
            </a:br>
            <a:r>
              <a:rPr lang="bg-BG" sz="3400" dirty="0" smtClean="0">
                <a:latin typeface="Arial Narrow" pitchFamily="34" charset="0"/>
              </a:rPr>
              <a:t>за науки към СБУ.</a:t>
            </a:r>
          </a:p>
          <a:p>
            <a:pPr eaLnBrk="1" fontAlgn="auto" hangingPunct="1">
              <a:spcAft>
                <a:spcPts val="600"/>
              </a:spcAft>
              <a:buClr>
                <a:srgbClr val="7030A0"/>
              </a:buClr>
              <a:buSzPct val="122000"/>
              <a:defRPr/>
            </a:pPr>
            <a:r>
              <a:rPr lang="bg-BG" sz="3400" dirty="0" smtClean="0">
                <a:latin typeface="Arial Narrow" pitchFamily="34" charset="0"/>
              </a:rPr>
              <a:t>Проучванията  ни показват, че тези учители, които имат изградена мрежа от колеги, с които поддържат професионални контакти, които общуват не само с по-опитни, но и с младите колеги - са добри учители. Учителите, които са самотни, които по-скоро остават изолирани, трябва да се променят. Добро нещо, което може да се случи на един учител, е да бъде в истински колектив. Секциите към СБУ включват изявени учители, които имат възможност да работят в тази посока.</a:t>
            </a:r>
          </a:p>
          <a:p>
            <a:pPr eaLnBrk="1" fontAlgn="auto" hangingPunct="1">
              <a:spcAft>
                <a:spcPts val="600"/>
              </a:spcAft>
              <a:buClr>
                <a:srgbClr val="7030A0"/>
              </a:buClr>
              <a:buSzPct val="122000"/>
              <a:defRPr/>
            </a:pPr>
            <a:r>
              <a:rPr lang="bg-BG" sz="3400" dirty="0" smtClean="0">
                <a:latin typeface="Arial Narrow" pitchFamily="34" charset="0"/>
              </a:rPr>
              <a:t>Смятаме, че училището е добро, когато лидерите създават възможност за споделяне на добър опит. Обучение по лидерство се провежда също от Постоянната академия за науки </a:t>
            </a:r>
            <a:br>
              <a:rPr lang="bg-BG" sz="3400" dirty="0" smtClean="0">
                <a:latin typeface="Arial Narrow" pitchFamily="34" charset="0"/>
              </a:rPr>
            </a:br>
            <a:r>
              <a:rPr lang="bg-BG" sz="3400" dirty="0" smtClean="0">
                <a:latin typeface="Arial Narrow" pitchFamily="34" charset="0"/>
              </a:rPr>
              <a:t>към СБУ.</a:t>
            </a: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24</a:t>
            </a:fld>
            <a:endParaRPr lang="bg-B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457200" y="2057400"/>
            <a:ext cx="173038" cy="596900"/>
          </a:xfrm>
          <a:prstGeom prst="downArrow">
            <a:avLst>
              <a:gd name="adj1" fmla="val 50000"/>
              <a:gd name="adj2" fmla="val 86238"/>
            </a:avLst>
          </a:prstGeom>
          <a:solidFill>
            <a:srgbClr val="800080"/>
          </a:solidFill>
          <a:ln w="6350">
            <a:solidFill>
              <a:srgbClr val="800080"/>
            </a:solidFill>
            <a:miter lim="800000"/>
            <a:headEnd/>
            <a:tailEnd/>
          </a:ln>
        </p:spPr>
        <p:txBody>
          <a:bodyPr wrap="none" anchor="ctr"/>
          <a:lstStyle/>
          <a:p>
            <a:pPr defTabSz="457200"/>
            <a:endParaRPr lang="en-GB" altLang="en-US">
              <a:latin typeface="Calibri" pitchFamily="34" charset="0"/>
            </a:endParaRPr>
          </a:p>
        </p:txBody>
      </p:sp>
      <p:sp>
        <p:nvSpPr>
          <p:cNvPr id="184323" name="Text Box 3"/>
          <p:cNvSpPr txBox="1">
            <a:spLocks noChangeArrowheads="1"/>
          </p:cNvSpPr>
          <p:nvPr/>
        </p:nvSpPr>
        <p:spPr bwMode="auto">
          <a:xfrm>
            <a:off x="990600" y="1447800"/>
            <a:ext cx="1981200" cy="1062038"/>
          </a:xfrm>
          <a:prstGeom prst="rect">
            <a:avLst/>
          </a:prstGeom>
          <a:noFill/>
          <a:ln w="9525">
            <a:noFill/>
            <a:miter lim="800000"/>
            <a:headEnd/>
            <a:tailEnd/>
          </a:ln>
        </p:spPr>
        <p:txBody>
          <a:bodyPr>
            <a:spAutoFit/>
          </a:bodyPr>
          <a:lstStyle/>
          <a:p>
            <a:pPr algn="ctr" defTabSz="457200">
              <a:spcBef>
                <a:spcPct val="50000"/>
              </a:spcBef>
            </a:pPr>
            <a:r>
              <a:rPr lang="bg-BG" altLang="en-US" sz="2100" b="1">
                <a:latin typeface="Arial Narrow" pitchFamily="34" charset="0"/>
                <a:ea typeface="ヒラギノ角ゴ Pro W3"/>
                <a:cs typeface="ヒラギノ角ゴ Pro W3"/>
              </a:rPr>
              <a:t>Колеги с колеги, които ги супервизират</a:t>
            </a:r>
            <a:endParaRPr lang="en-US" altLang="en-US" sz="2100" b="1">
              <a:latin typeface="Arial Narrow" pitchFamily="34" charset="0"/>
              <a:ea typeface="ヒラギノ角ゴ Pro W3"/>
              <a:cs typeface="ヒラギノ角ゴ Pro W3"/>
            </a:endParaRPr>
          </a:p>
        </p:txBody>
      </p:sp>
      <p:pic>
        <p:nvPicPr>
          <p:cNvPr id="184324" name="Picture 4" descr="stickfigure"/>
          <p:cNvPicPr>
            <a:picLocks noChangeAspect="1" noChangeArrowheads="1"/>
          </p:cNvPicPr>
          <p:nvPr/>
        </p:nvPicPr>
        <p:blipFill>
          <a:blip r:embed="rId3" cstate="print"/>
          <a:srcRect/>
          <a:stretch>
            <a:fillRect/>
          </a:stretch>
        </p:blipFill>
        <p:spPr bwMode="auto">
          <a:xfrm>
            <a:off x="228600" y="381000"/>
            <a:ext cx="744538" cy="1436688"/>
          </a:xfrm>
          <a:prstGeom prst="rect">
            <a:avLst/>
          </a:prstGeom>
          <a:noFill/>
          <a:ln w="9525">
            <a:noFill/>
            <a:miter lim="800000"/>
            <a:headEnd/>
            <a:tailEnd/>
          </a:ln>
        </p:spPr>
      </p:pic>
      <p:pic>
        <p:nvPicPr>
          <p:cNvPr id="184325" name="Picture 5" descr="stickfigure2"/>
          <p:cNvPicPr>
            <a:picLocks noChangeAspect="1" noChangeArrowheads="1"/>
          </p:cNvPicPr>
          <p:nvPr/>
        </p:nvPicPr>
        <p:blipFill>
          <a:blip r:embed="rId4" cstate="print"/>
          <a:srcRect/>
          <a:stretch>
            <a:fillRect/>
          </a:stretch>
        </p:blipFill>
        <p:spPr bwMode="auto">
          <a:xfrm>
            <a:off x="152400" y="2706688"/>
            <a:ext cx="744538" cy="1443037"/>
          </a:xfrm>
          <a:prstGeom prst="rect">
            <a:avLst/>
          </a:prstGeom>
          <a:noFill/>
          <a:ln w="9525">
            <a:noFill/>
            <a:miter lim="800000"/>
            <a:headEnd/>
            <a:tailEnd/>
          </a:ln>
        </p:spPr>
      </p:pic>
      <p:sp>
        <p:nvSpPr>
          <p:cNvPr id="184326" name="AutoShape 6"/>
          <p:cNvSpPr>
            <a:spLocks noChangeArrowheads="1"/>
          </p:cNvSpPr>
          <p:nvPr/>
        </p:nvSpPr>
        <p:spPr bwMode="auto">
          <a:xfrm>
            <a:off x="1219200" y="152400"/>
            <a:ext cx="5410200"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99" y="11399"/>
                </a:moveTo>
                <a:cubicBezTo>
                  <a:pt x="20212" y="11200"/>
                  <a:pt x="20219" y="11000"/>
                  <a:pt x="20219" y="10800"/>
                </a:cubicBezTo>
                <a:cubicBezTo>
                  <a:pt x="20219" y="5598"/>
                  <a:pt x="16001" y="1381"/>
                  <a:pt x="10800" y="1381"/>
                </a:cubicBezTo>
                <a:cubicBezTo>
                  <a:pt x="5702" y="1380"/>
                  <a:pt x="1529" y="5436"/>
                  <a:pt x="1384" y="10532"/>
                </a:cubicBezTo>
                <a:lnTo>
                  <a:pt x="4" y="10493"/>
                </a:lnTo>
                <a:cubicBezTo>
                  <a:pt x="170" y="4650"/>
                  <a:pt x="4954" y="-1"/>
                  <a:pt x="10800" y="0"/>
                </a:cubicBezTo>
                <a:cubicBezTo>
                  <a:pt x="16764" y="0"/>
                  <a:pt x="21600" y="4835"/>
                  <a:pt x="21600" y="10800"/>
                </a:cubicBezTo>
                <a:cubicBezTo>
                  <a:pt x="21600" y="11029"/>
                  <a:pt x="21592" y="11258"/>
                  <a:pt x="21578" y="11487"/>
                </a:cubicBezTo>
                <a:lnTo>
                  <a:pt x="24272" y="11659"/>
                </a:lnTo>
                <a:lnTo>
                  <a:pt x="20673" y="14828"/>
                </a:lnTo>
                <a:lnTo>
                  <a:pt x="17505" y="11228"/>
                </a:lnTo>
                <a:lnTo>
                  <a:pt x="20199" y="11399"/>
                </a:lnTo>
                <a:close/>
              </a:path>
            </a:pathLst>
          </a:custGeom>
          <a:solidFill>
            <a:srgbClr val="800080"/>
          </a:solidFill>
          <a:ln w="9525">
            <a:solidFill>
              <a:srgbClr val="800080"/>
            </a:solidFill>
            <a:miter lim="800000"/>
            <a:headEnd/>
            <a:tailEnd/>
          </a:ln>
        </p:spPr>
        <p:txBody>
          <a:bodyPr wrap="none" anchor="ctr"/>
          <a:lstStyle/>
          <a:p>
            <a:endParaRPr lang="bg-BG"/>
          </a:p>
        </p:txBody>
      </p:sp>
      <p:pic>
        <p:nvPicPr>
          <p:cNvPr id="184327" name="Picture 7" descr="stickfigure"/>
          <p:cNvPicPr>
            <a:picLocks noChangeAspect="1" noChangeArrowheads="1"/>
          </p:cNvPicPr>
          <p:nvPr/>
        </p:nvPicPr>
        <p:blipFill>
          <a:blip r:embed="rId3" cstate="print"/>
          <a:srcRect/>
          <a:stretch>
            <a:fillRect/>
          </a:stretch>
        </p:blipFill>
        <p:spPr bwMode="auto">
          <a:xfrm>
            <a:off x="4953000" y="762000"/>
            <a:ext cx="709613" cy="1446213"/>
          </a:xfrm>
          <a:prstGeom prst="rect">
            <a:avLst/>
          </a:prstGeom>
          <a:noFill/>
          <a:ln w="9525">
            <a:noFill/>
            <a:miter lim="800000"/>
            <a:headEnd/>
            <a:tailEnd/>
          </a:ln>
        </p:spPr>
      </p:pic>
      <p:pic>
        <p:nvPicPr>
          <p:cNvPr id="184328" name="Picture 8" descr="stickfigure"/>
          <p:cNvPicPr>
            <a:picLocks noChangeAspect="1" noChangeArrowheads="1"/>
          </p:cNvPicPr>
          <p:nvPr/>
        </p:nvPicPr>
        <p:blipFill>
          <a:blip r:embed="rId3" cstate="print"/>
          <a:srcRect/>
          <a:stretch>
            <a:fillRect/>
          </a:stretch>
        </p:blipFill>
        <p:spPr bwMode="auto">
          <a:xfrm>
            <a:off x="6858000" y="762000"/>
            <a:ext cx="709613" cy="1446213"/>
          </a:xfrm>
          <a:prstGeom prst="rect">
            <a:avLst/>
          </a:prstGeom>
          <a:noFill/>
          <a:ln w="9525">
            <a:noFill/>
            <a:miter lim="800000"/>
            <a:headEnd/>
            <a:tailEnd/>
          </a:ln>
        </p:spPr>
      </p:pic>
      <p:sp>
        <p:nvSpPr>
          <p:cNvPr id="27657" name="Rectangle 9"/>
          <p:cNvSpPr>
            <a:spLocks noChangeArrowheads="1"/>
          </p:cNvSpPr>
          <p:nvPr/>
        </p:nvSpPr>
        <p:spPr bwMode="auto">
          <a:xfrm>
            <a:off x="1927225" y="2740025"/>
            <a:ext cx="184150" cy="457200"/>
          </a:xfrm>
          <a:prstGeom prst="rect">
            <a:avLst/>
          </a:prstGeom>
          <a:noFill/>
          <a:ln w="9525">
            <a:noFill/>
            <a:miter lim="800000"/>
            <a:headEnd/>
            <a:tailEnd/>
          </a:ln>
        </p:spPr>
        <p:txBody>
          <a:bodyPr wrap="none">
            <a:spAutoFit/>
          </a:bodyPr>
          <a:lstStyle/>
          <a:p>
            <a:pPr defTabSz="457200"/>
            <a:endParaRPr lang="en-GB" altLang="en-US">
              <a:latin typeface="Calibri" pitchFamily="34" charset="0"/>
              <a:ea typeface="ヒラギノ角ゴ Pro W3"/>
              <a:cs typeface="ヒラギノ角ゴ Pro W3"/>
            </a:endParaRPr>
          </a:p>
        </p:txBody>
      </p:sp>
      <p:sp>
        <p:nvSpPr>
          <p:cNvPr id="184330" name="AutoShape 10"/>
          <p:cNvSpPr>
            <a:spLocks noChangeArrowheads="1"/>
          </p:cNvSpPr>
          <p:nvPr/>
        </p:nvSpPr>
        <p:spPr bwMode="auto">
          <a:xfrm>
            <a:off x="6019800" y="1295400"/>
            <a:ext cx="623888" cy="228600"/>
          </a:xfrm>
          <a:prstGeom prst="leftRightArrow">
            <a:avLst>
              <a:gd name="adj1" fmla="val 50000"/>
              <a:gd name="adj2" fmla="val 68570"/>
            </a:avLst>
          </a:prstGeom>
          <a:solidFill>
            <a:srgbClr val="800080"/>
          </a:solidFill>
          <a:ln w="6350">
            <a:solidFill>
              <a:srgbClr val="800080"/>
            </a:solidFill>
            <a:miter lim="800000"/>
            <a:headEnd/>
            <a:tailEnd/>
          </a:ln>
        </p:spPr>
        <p:txBody>
          <a:bodyPr wrap="none" anchor="ctr"/>
          <a:lstStyle/>
          <a:p>
            <a:pPr algn="ctr" defTabSz="457200"/>
            <a:r>
              <a:rPr lang="en-US" altLang="en-US" b="1">
                <a:solidFill>
                  <a:schemeClr val="bg1"/>
                </a:solidFill>
                <a:latin typeface="Calibri" pitchFamily="34" charset="0"/>
                <a:ea typeface="ヒラギノ角ゴ Pro W3"/>
                <a:cs typeface="ヒラギノ角ゴ Pro W3"/>
              </a:rPr>
              <a:t>=</a:t>
            </a:r>
            <a:endParaRPr lang="en-US" altLang="en-US">
              <a:latin typeface="Calibri" pitchFamily="34" charset="0"/>
              <a:ea typeface="ヒラギノ角ゴ Pro W3"/>
              <a:cs typeface="ヒラギノ角ゴ Pro W3"/>
            </a:endParaRPr>
          </a:p>
        </p:txBody>
      </p:sp>
      <p:sp>
        <p:nvSpPr>
          <p:cNvPr id="184331" name="Text Box 11"/>
          <p:cNvSpPr txBox="1">
            <a:spLocks noChangeArrowheads="1"/>
          </p:cNvSpPr>
          <p:nvPr/>
        </p:nvSpPr>
        <p:spPr bwMode="auto">
          <a:xfrm>
            <a:off x="5576888" y="822325"/>
            <a:ext cx="1612900" cy="369888"/>
          </a:xfrm>
          <a:prstGeom prst="rect">
            <a:avLst/>
          </a:prstGeom>
          <a:noFill/>
          <a:ln w="9525">
            <a:noFill/>
            <a:miter lim="800000"/>
            <a:headEnd/>
            <a:tailEnd/>
          </a:ln>
        </p:spPr>
        <p:txBody>
          <a:bodyPr>
            <a:spAutoFit/>
          </a:bodyPr>
          <a:lstStyle/>
          <a:p>
            <a:pPr defTabSz="457200">
              <a:spcBef>
                <a:spcPct val="50000"/>
              </a:spcBef>
            </a:pPr>
            <a:r>
              <a:rPr lang="bg-BG" altLang="en-US" b="1">
                <a:latin typeface="Lucida Grande"/>
                <a:ea typeface="ヒラギノ角ゴ Pro W3"/>
                <a:cs typeface="ヒラギノ角ゴ Pro W3"/>
              </a:rPr>
              <a:t>Връстници</a:t>
            </a:r>
            <a:endParaRPr lang="en-US" altLang="en-US">
              <a:latin typeface="Calibri" pitchFamily="34" charset="0"/>
              <a:ea typeface="ヒラギノ角ゴ Pro W3"/>
              <a:cs typeface="ヒラギノ角ゴ Pro W3"/>
            </a:endParaRPr>
          </a:p>
        </p:txBody>
      </p:sp>
      <p:sp>
        <p:nvSpPr>
          <p:cNvPr id="184332" name="Text Box 12"/>
          <p:cNvSpPr txBox="1">
            <a:spLocks noChangeArrowheads="1"/>
          </p:cNvSpPr>
          <p:nvPr/>
        </p:nvSpPr>
        <p:spPr bwMode="auto">
          <a:xfrm>
            <a:off x="7162800" y="4648200"/>
            <a:ext cx="990600" cy="396875"/>
          </a:xfrm>
          <a:prstGeom prst="rect">
            <a:avLst/>
          </a:prstGeom>
          <a:noFill/>
          <a:ln w="9525">
            <a:noFill/>
            <a:miter lim="800000"/>
            <a:headEnd/>
            <a:tailEnd/>
          </a:ln>
        </p:spPr>
        <p:txBody>
          <a:bodyPr>
            <a:spAutoFit/>
          </a:bodyPr>
          <a:lstStyle/>
          <a:p>
            <a:pPr defTabSz="457200">
              <a:spcBef>
                <a:spcPct val="50000"/>
              </a:spcBef>
            </a:pPr>
            <a:r>
              <a:rPr lang="bg-BG" altLang="en-US" sz="2000" b="1">
                <a:latin typeface="Lucida Grande"/>
                <a:ea typeface="ヒラギノ角ゴ Pro W3"/>
                <a:cs typeface="ヒラギノ角ゴ Pro W3"/>
              </a:rPr>
              <a:t>Трима</a:t>
            </a:r>
            <a:endParaRPr lang="en-US" altLang="en-US" b="1">
              <a:latin typeface="Calibri" pitchFamily="34" charset="0"/>
              <a:ea typeface="ヒラギノ角ゴ Pro W3"/>
              <a:cs typeface="ヒラギノ角ゴ Pro W3"/>
            </a:endParaRPr>
          </a:p>
        </p:txBody>
      </p:sp>
      <p:sp>
        <p:nvSpPr>
          <p:cNvPr id="27661" name="Rectangle 13"/>
          <p:cNvSpPr>
            <a:spLocks noChangeArrowheads="1"/>
          </p:cNvSpPr>
          <p:nvPr/>
        </p:nvSpPr>
        <p:spPr bwMode="auto">
          <a:xfrm>
            <a:off x="7543800" y="3200400"/>
            <a:ext cx="184150" cy="457200"/>
          </a:xfrm>
          <a:prstGeom prst="rect">
            <a:avLst/>
          </a:prstGeom>
          <a:noFill/>
          <a:ln w="9525">
            <a:noFill/>
            <a:miter lim="800000"/>
            <a:headEnd/>
            <a:tailEnd/>
          </a:ln>
        </p:spPr>
        <p:txBody>
          <a:bodyPr wrap="none">
            <a:spAutoFit/>
          </a:bodyPr>
          <a:lstStyle/>
          <a:p>
            <a:pPr defTabSz="457200"/>
            <a:endParaRPr lang="en-GB" altLang="en-US">
              <a:latin typeface="Calibri" pitchFamily="34" charset="0"/>
              <a:ea typeface="ヒラギノ角ゴ Pro W3"/>
              <a:cs typeface="ヒラギノ角ゴ Pro W3"/>
            </a:endParaRPr>
          </a:p>
        </p:txBody>
      </p:sp>
      <p:sp>
        <p:nvSpPr>
          <p:cNvPr id="27662" name="Text Box 14"/>
          <p:cNvSpPr txBox="1">
            <a:spLocks noChangeArrowheads="1"/>
          </p:cNvSpPr>
          <p:nvPr/>
        </p:nvSpPr>
        <p:spPr bwMode="auto">
          <a:xfrm>
            <a:off x="6400800" y="1905000"/>
            <a:ext cx="381000" cy="579438"/>
          </a:xfrm>
          <a:prstGeom prst="rect">
            <a:avLst/>
          </a:prstGeom>
          <a:noFill/>
          <a:ln w="9525">
            <a:noFill/>
            <a:miter lim="800000"/>
            <a:headEnd/>
            <a:tailEnd/>
          </a:ln>
        </p:spPr>
        <p:txBody>
          <a:bodyPr>
            <a:spAutoFit/>
          </a:bodyPr>
          <a:lstStyle/>
          <a:p>
            <a:pPr defTabSz="457200">
              <a:spcBef>
                <a:spcPct val="50000"/>
              </a:spcBef>
            </a:pPr>
            <a:r>
              <a:rPr lang="en-US" altLang="en-US" sz="3200">
                <a:solidFill>
                  <a:schemeClr val="bg1"/>
                </a:solidFill>
                <a:latin typeface="Calibri" pitchFamily="34" charset="0"/>
                <a:ea typeface="ヒラギノ角ゴ Pro W3"/>
                <a:cs typeface="ヒラギノ角ゴ Pro W3"/>
              </a:rPr>
              <a:t>=</a:t>
            </a:r>
            <a:endParaRPr lang="en-US" altLang="en-US">
              <a:solidFill>
                <a:schemeClr val="bg1"/>
              </a:solidFill>
              <a:latin typeface="Calibri" pitchFamily="34" charset="0"/>
              <a:ea typeface="ヒラギノ角ゴ Pro W3"/>
              <a:cs typeface="ヒラギノ角ゴ Pro W3"/>
            </a:endParaRPr>
          </a:p>
        </p:txBody>
      </p:sp>
      <p:sp>
        <p:nvSpPr>
          <p:cNvPr id="27663" name="Rectangle 15"/>
          <p:cNvSpPr>
            <a:spLocks noChangeArrowheads="1"/>
          </p:cNvSpPr>
          <p:nvPr/>
        </p:nvSpPr>
        <p:spPr bwMode="auto">
          <a:xfrm>
            <a:off x="3362325" y="4606925"/>
            <a:ext cx="184150" cy="457200"/>
          </a:xfrm>
          <a:prstGeom prst="rect">
            <a:avLst/>
          </a:prstGeom>
          <a:noFill/>
          <a:ln w="9525">
            <a:noFill/>
            <a:miter lim="800000"/>
            <a:headEnd/>
            <a:tailEnd/>
          </a:ln>
        </p:spPr>
        <p:txBody>
          <a:bodyPr wrap="none">
            <a:spAutoFit/>
          </a:bodyPr>
          <a:lstStyle/>
          <a:p>
            <a:pPr defTabSz="457200"/>
            <a:endParaRPr lang="en-GB" altLang="en-US">
              <a:latin typeface="Calibri" pitchFamily="34" charset="0"/>
              <a:ea typeface="ヒラギノ角ゴ Pro W3"/>
              <a:cs typeface="ヒラギノ角ゴ Pro W3"/>
            </a:endParaRPr>
          </a:p>
        </p:txBody>
      </p:sp>
      <p:sp>
        <p:nvSpPr>
          <p:cNvPr id="27664" name="Rectangle 16"/>
          <p:cNvSpPr>
            <a:spLocks noChangeArrowheads="1"/>
          </p:cNvSpPr>
          <p:nvPr/>
        </p:nvSpPr>
        <p:spPr bwMode="auto">
          <a:xfrm>
            <a:off x="2714625" y="4124325"/>
            <a:ext cx="184150" cy="457200"/>
          </a:xfrm>
          <a:prstGeom prst="rect">
            <a:avLst/>
          </a:prstGeom>
          <a:noFill/>
          <a:ln w="9525">
            <a:noFill/>
            <a:miter lim="800000"/>
            <a:headEnd/>
            <a:tailEnd/>
          </a:ln>
        </p:spPr>
        <p:txBody>
          <a:bodyPr wrap="none">
            <a:spAutoFit/>
          </a:bodyPr>
          <a:lstStyle/>
          <a:p>
            <a:pPr defTabSz="457200"/>
            <a:endParaRPr lang="en-GB" altLang="en-US">
              <a:latin typeface="Calibri" pitchFamily="34" charset="0"/>
              <a:ea typeface="ヒラギノ角ゴ Pro W3"/>
              <a:cs typeface="ヒラギノ角ゴ Pro W3"/>
            </a:endParaRPr>
          </a:p>
        </p:txBody>
      </p:sp>
      <p:sp>
        <p:nvSpPr>
          <p:cNvPr id="184337" name="AutoShape 17"/>
          <p:cNvSpPr>
            <a:spLocks noChangeArrowheads="1"/>
          </p:cNvSpPr>
          <p:nvPr/>
        </p:nvSpPr>
        <p:spPr bwMode="auto">
          <a:xfrm rot="5400000">
            <a:off x="5905500" y="1485900"/>
            <a:ext cx="2743200" cy="2819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686" y="9291"/>
                </a:moveTo>
                <a:cubicBezTo>
                  <a:pt x="19941" y="4406"/>
                  <a:pt x="15740" y="799"/>
                  <a:pt x="10800" y="799"/>
                </a:cubicBezTo>
                <a:cubicBezTo>
                  <a:pt x="6208" y="798"/>
                  <a:pt x="2206" y="3925"/>
                  <a:pt x="1095" y="8380"/>
                </a:cubicBezTo>
                <a:lnTo>
                  <a:pt x="320" y="8187"/>
                </a:lnTo>
                <a:cubicBezTo>
                  <a:pt x="1520" y="3376"/>
                  <a:pt x="5841" y="-1"/>
                  <a:pt x="10800" y="0"/>
                </a:cubicBezTo>
                <a:cubicBezTo>
                  <a:pt x="16135" y="0"/>
                  <a:pt x="20671" y="3896"/>
                  <a:pt x="21476" y="9170"/>
                </a:cubicBezTo>
                <a:lnTo>
                  <a:pt x="24145" y="8763"/>
                </a:lnTo>
                <a:lnTo>
                  <a:pt x="21549" y="12294"/>
                </a:lnTo>
                <a:lnTo>
                  <a:pt x="18017" y="9698"/>
                </a:lnTo>
                <a:lnTo>
                  <a:pt x="20686" y="9291"/>
                </a:lnTo>
                <a:close/>
              </a:path>
            </a:pathLst>
          </a:custGeom>
          <a:solidFill>
            <a:srgbClr val="800080"/>
          </a:solidFill>
          <a:ln w="9525">
            <a:solidFill>
              <a:srgbClr val="800080"/>
            </a:solidFill>
            <a:miter lim="800000"/>
            <a:headEnd/>
            <a:tailEnd/>
          </a:ln>
        </p:spPr>
        <p:txBody>
          <a:bodyPr wrap="none" anchor="ctr"/>
          <a:lstStyle/>
          <a:p>
            <a:endParaRPr lang="bg-BG"/>
          </a:p>
        </p:txBody>
      </p:sp>
      <p:sp>
        <p:nvSpPr>
          <p:cNvPr id="27666" name="Rectangle 18"/>
          <p:cNvSpPr>
            <a:spLocks noChangeArrowheads="1"/>
          </p:cNvSpPr>
          <p:nvPr/>
        </p:nvSpPr>
        <p:spPr bwMode="auto">
          <a:xfrm>
            <a:off x="8404225" y="2028825"/>
            <a:ext cx="184150" cy="457200"/>
          </a:xfrm>
          <a:prstGeom prst="rect">
            <a:avLst/>
          </a:prstGeom>
          <a:noFill/>
          <a:ln w="9525">
            <a:noFill/>
            <a:miter lim="800000"/>
            <a:headEnd/>
            <a:tailEnd/>
          </a:ln>
        </p:spPr>
        <p:txBody>
          <a:bodyPr wrap="none">
            <a:spAutoFit/>
          </a:bodyPr>
          <a:lstStyle/>
          <a:p>
            <a:pPr defTabSz="457200"/>
            <a:endParaRPr lang="en-GB" altLang="en-US">
              <a:latin typeface="Calibri" pitchFamily="34" charset="0"/>
              <a:ea typeface="ヒラギノ角ゴ Pro W3"/>
              <a:cs typeface="ヒラギノ角ゴ Pro W3"/>
            </a:endParaRPr>
          </a:p>
        </p:txBody>
      </p:sp>
      <p:sp>
        <p:nvSpPr>
          <p:cNvPr id="27667" name="Rectangle 19"/>
          <p:cNvSpPr>
            <a:spLocks noChangeArrowheads="1"/>
          </p:cNvSpPr>
          <p:nvPr/>
        </p:nvSpPr>
        <p:spPr bwMode="auto">
          <a:xfrm>
            <a:off x="7820025" y="3679825"/>
            <a:ext cx="184150" cy="457200"/>
          </a:xfrm>
          <a:prstGeom prst="rect">
            <a:avLst/>
          </a:prstGeom>
          <a:noFill/>
          <a:ln w="9525">
            <a:noFill/>
            <a:miter lim="800000"/>
            <a:headEnd/>
            <a:tailEnd/>
          </a:ln>
        </p:spPr>
        <p:txBody>
          <a:bodyPr wrap="none">
            <a:spAutoFit/>
          </a:bodyPr>
          <a:lstStyle/>
          <a:p>
            <a:pPr defTabSz="457200"/>
            <a:endParaRPr lang="en-GB" altLang="en-US">
              <a:latin typeface="Calibri" pitchFamily="34" charset="0"/>
              <a:ea typeface="ヒラギノ角ゴ Pro W3"/>
              <a:cs typeface="ヒラギノ角ゴ Pro W3"/>
            </a:endParaRPr>
          </a:p>
        </p:txBody>
      </p:sp>
      <p:sp>
        <p:nvSpPr>
          <p:cNvPr id="184340" name="AutoShape 20"/>
          <p:cNvSpPr>
            <a:spLocks noChangeArrowheads="1"/>
          </p:cNvSpPr>
          <p:nvPr/>
        </p:nvSpPr>
        <p:spPr bwMode="auto">
          <a:xfrm rot="2700000">
            <a:off x="6101556" y="5087144"/>
            <a:ext cx="179388" cy="838200"/>
          </a:xfrm>
          <a:prstGeom prst="upDownArrow">
            <a:avLst>
              <a:gd name="adj1" fmla="val 50000"/>
              <a:gd name="adj2" fmla="val 93451"/>
            </a:avLst>
          </a:prstGeom>
          <a:solidFill>
            <a:srgbClr val="800080"/>
          </a:solidFill>
          <a:ln w="9525">
            <a:solidFill>
              <a:srgbClr val="800080"/>
            </a:solidFill>
            <a:miter lim="800000"/>
            <a:headEnd/>
            <a:tailEnd/>
          </a:ln>
        </p:spPr>
        <p:txBody>
          <a:bodyPr wrap="none" anchor="ctr"/>
          <a:lstStyle/>
          <a:p>
            <a:pPr defTabSz="457200"/>
            <a:endParaRPr lang="en-GB" altLang="en-US">
              <a:latin typeface="Calibri" pitchFamily="34" charset="0"/>
            </a:endParaRPr>
          </a:p>
        </p:txBody>
      </p:sp>
      <p:sp>
        <p:nvSpPr>
          <p:cNvPr id="184341" name="AutoShape 21"/>
          <p:cNvSpPr>
            <a:spLocks noChangeArrowheads="1"/>
          </p:cNvSpPr>
          <p:nvPr/>
        </p:nvSpPr>
        <p:spPr bwMode="auto">
          <a:xfrm rot="-5400000">
            <a:off x="6553994" y="5533232"/>
            <a:ext cx="179387" cy="946150"/>
          </a:xfrm>
          <a:prstGeom prst="upDownArrow">
            <a:avLst>
              <a:gd name="adj1" fmla="val 50000"/>
              <a:gd name="adj2" fmla="val 105487"/>
            </a:avLst>
          </a:prstGeom>
          <a:solidFill>
            <a:srgbClr val="800080"/>
          </a:solidFill>
          <a:ln w="9525">
            <a:solidFill>
              <a:srgbClr val="800080"/>
            </a:solidFill>
            <a:miter lim="800000"/>
            <a:headEnd/>
            <a:tailEnd/>
          </a:ln>
        </p:spPr>
        <p:txBody>
          <a:bodyPr wrap="none" anchor="ctr"/>
          <a:lstStyle/>
          <a:p>
            <a:pPr defTabSz="457200"/>
            <a:endParaRPr lang="en-GB" altLang="en-US">
              <a:latin typeface="Calibri" pitchFamily="34" charset="0"/>
            </a:endParaRPr>
          </a:p>
        </p:txBody>
      </p:sp>
      <p:sp>
        <p:nvSpPr>
          <p:cNvPr id="184342" name="AutoShape 22"/>
          <p:cNvSpPr>
            <a:spLocks noChangeArrowheads="1"/>
          </p:cNvSpPr>
          <p:nvPr/>
        </p:nvSpPr>
        <p:spPr bwMode="auto">
          <a:xfrm rot="8100000">
            <a:off x="7053263" y="5086350"/>
            <a:ext cx="179387" cy="838200"/>
          </a:xfrm>
          <a:prstGeom prst="upDownArrow">
            <a:avLst>
              <a:gd name="adj1" fmla="val 50000"/>
              <a:gd name="adj2" fmla="val 93452"/>
            </a:avLst>
          </a:prstGeom>
          <a:solidFill>
            <a:srgbClr val="800080"/>
          </a:solidFill>
          <a:ln w="9525">
            <a:solidFill>
              <a:srgbClr val="800080"/>
            </a:solidFill>
            <a:miter lim="800000"/>
            <a:headEnd/>
            <a:tailEnd/>
          </a:ln>
        </p:spPr>
        <p:txBody>
          <a:bodyPr wrap="none" anchor="ctr"/>
          <a:lstStyle/>
          <a:p>
            <a:pPr defTabSz="457200"/>
            <a:endParaRPr lang="en-GB" altLang="en-US">
              <a:latin typeface="Calibri" pitchFamily="34" charset="0"/>
            </a:endParaRPr>
          </a:p>
        </p:txBody>
      </p:sp>
      <p:pic>
        <p:nvPicPr>
          <p:cNvPr id="184343" name="Picture 23" descr="stickfigure2"/>
          <p:cNvPicPr>
            <a:picLocks noChangeAspect="1" noChangeArrowheads="1"/>
          </p:cNvPicPr>
          <p:nvPr/>
        </p:nvPicPr>
        <p:blipFill>
          <a:blip r:embed="rId4" cstate="print"/>
          <a:srcRect/>
          <a:stretch>
            <a:fillRect/>
          </a:stretch>
        </p:blipFill>
        <p:spPr bwMode="auto">
          <a:xfrm>
            <a:off x="5181600" y="5181600"/>
            <a:ext cx="704850" cy="1439863"/>
          </a:xfrm>
          <a:prstGeom prst="rect">
            <a:avLst/>
          </a:prstGeom>
          <a:noFill/>
          <a:ln w="9525">
            <a:noFill/>
            <a:miter lim="800000"/>
            <a:headEnd/>
            <a:tailEnd/>
          </a:ln>
        </p:spPr>
      </p:pic>
      <p:pic>
        <p:nvPicPr>
          <p:cNvPr id="184344" name="Picture 24" descr="stickfigure2"/>
          <p:cNvPicPr>
            <a:picLocks noChangeAspect="1" noChangeArrowheads="1"/>
          </p:cNvPicPr>
          <p:nvPr/>
        </p:nvPicPr>
        <p:blipFill>
          <a:blip r:embed="rId4" cstate="print"/>
          <a:srcRect/>
          <a:stretch>
            <a:fillRect/>
          </a:stretch>
        </p:blipFill>
        <p:spPr bwMode="auto">
          <a:xfrm>
            <a:off x="6172200" y="3657600"/>
            <a:ext cx="704850" cy="1439863"/>
          </a:xfrm>
          <a:prstGeom prst="rect">
            <a:avLst/>
          </a:prstGeom>
          <a:noFill/>
          <a:ln w="9525">
            <a:noFill/>
            <a:miter lim="800000"/>
            <a:headEnd/>
            <a:tailEnd/>
          </a:ln>
        </p:spPr>
      </p:pic>
      <p:pic>
        <p:nvPicPr>
          <p:cNvPr id="184345" name="Picture 25" descr="stickfigure2"/>
          <p:cNvPicPr>
            <a:picLocks noChangeAspect="1" noChangeArrowheads="1"/>
          </p:cNvPicPr>
          <p:nvPr/>
        </p:nvPicPr>
        <p:blipFill>
          <a:blip r:embed="rId4" cstate="print"/>
          <a:srcRect/>
          <a:stretch>
            <a:fillRect/>
          </a:stretch>
        </p:blipFill>
        <p:spPr bwMode="auto">
          <a:xfrm>
            <a:off x="7391400" y="5181600"/>
            <a:ext cx="704850" cy="1439863"/>
          </a:xfrm>
          <a:prstGeom prst="rect">
            <a:avLst/>
          </a:prstGeom>
          <a:noFill/>
          <a:ln w="9525">
            <a:noFill/>
            <a:miter lim="800000"/>
            <a:headEnd/>
            <a:tailEnd/>
          </a:ln>
        </p:spPr>
      </p:pic>
      <p:sp>
        <p:nvSpPr>
          <p:cNvPr id="184346" name="Text Box 26"/>
          <p:cNvSpPr txBox="1">
            <a:spLocks noChangeArrowheads="1"/>
          </p:cNvSpPr>
          <p:nvPr/>
        </p:nvSpPr>
        <p:spPr bwMode="auto">
          <a:xfrm>
            <a:off x="304800" y="4724400"/>
            <a:ext cx="2028825" cy="1800225"/>
          </a:xfrm>
          <a:prstGeom prst="rect">
            <a:avLst/>
          </a:prstGeom>
          <a:solidFill>
            <a:srgbClr val="CC99FF"/>
          </a:solidFill>
          <a:ln w="9525">
            <a:solidFill>
              <a:srgbClr val="CC99FF"/>
            </a:solidFill>
            <a:miter lim="800000"/>
            <a:headEnd/>
            <a:tailEnd/>
          </a:ln>
        </p:spPr>
        <p:txBody>
          <a:bodyPr/>
          <a:lstStyle/>
          <a:p>
            <a:pPr defTabSz="457200">
              <a:spcBef>
                <a:spcPct val="50000"/>
              </a:spcBef>
            </a:pPr>
            <a:endParaRPr lang="en-US" altLang="en-US">
              <a:latin typeface="Calibri" pitchFamily="34" charset="0"/>
            </a:endParaRPr>
          </a:p>
          <a:p>
            <a:pPr algn="ctr" defTabSz="457200">
              <a:spcBef>
                <a:spcPct val="50000"/>
              </a:spcBef>
            </a:pPr>
            <a:r>
              <a:rPr lang="bg-BG" altLang="en-US" sz="2400" b="1">
                <a:latin typeface="Arial Narrow" pitchFamily="34" charset="0"/>
                <a:ea typeface="ヒラギノ角ゴ Pro W3"/>
                <a:cs typeface="ヒラギノ角ゴ Pro W3"/>
              </a:rPr>
              <a:t>Групово наблюдаване</a:t>
            </a:r>
            <a:endParaRPr lang="en-US" altLang="en-US" sz="2400">
              <a:latin typeface="Arial Narrow" pitchFamily="34" charset="0"/>
              <a:ea typeface="ヒラギノ角ゴ Pro W3"/>
              <a:cs typeface="ヒラギノ角ゴ Pro W3"/>
            </a:endParaRPr>
          </a:p>
        </p:txBody>
      </p:sp>
      <p:sp>
        <p:nvSpPr>
          <p:cNvPr id="184347" name="AutoShape 27"/>
          <p:cNvSpPr>
            <a:spLocks noChangeArrowheads="1"/>
          </p:cNvSpPr>
          <p:nvPr/>
        </p:nvSpPr>
        <p:spPr bwMode="auto">
          <a:xfrm>
            <a:off x="2819400" y="5257800"/>
            <a:ext cx="2133600" cy="533400"/>
          </a:xfrm>
          <a:prstGeom prst="leftArrow">
            <a:avLst>
              <a:gd name="adj1" fmla="val 50000"/>
              <a:gd name="adj2" fmla="val 100000"/>
            </a:avLst>
          </a:prstGeom>
          <a:solidFill>
            <a:srgbClr val="800080"/>
          </a:solidFill>
          <a:ln w="9525">
            <a:solidFill>
              <a:srgbClr val="800080"/>
            </a:solidFill>
            <a:miter lim="800000"/>
            <a:headEnd/>
            <a:tailEnd/>
          </a:ln>
        </p:spPr>
        <p:txBody>
          <a:bodyPr wrap="none" anchor="ctr"/>
          <a:lstStyle/>
          <a:p>
            <a:pPr defTabSz="457200"/>
            <a:endParaRPr lang="en-GB" altLang="en-US">
              <a:latin typeface="Calibri" pitchFamily="34" charset="0"/>
            </a:endParaRPr>
          </a:p>
        </p:txBody>
      </p:sp>
      <p:sp>
        <p:nvSpPr>
          <p:cNvPr id="184348" name="AutoShape 28"/>
          <p:cNvSpPr>
            <a:spLocks noChangeArrowheads="1"/>
          </p:cNvSpPr>
          <p:nvPr/>
        </p:nvSpPr>
        <p:spPr bwMode="auto">
          <a:xfrm rot="10800000" flipV="1">
            <a:off x="457200" y="1905000"/>
            <a:ext cx="173038" cy="152400"/>
          </a:xfrm>
          <a:prstGeom prst="triangle">
            <a:avLst>
              <a:gd name="adj" fmla="val 50000"/>
            </a:avLst>
          </a:prstGeom>
          <a:solidFill>
            <a:srgbClr val="800080"/>
          </a:solidFill>
          <a:ln w="9525">
            <a:solidFill>
              <a:srgbClr val="800080"/>
            </a:solidFill>
            <a:miter lim="800000"/>
            <a:headEnd/>
            <a:tailEnd/>
          </a:ln>
        </p:spPr>
        <p:txBody>
          <a:bodyPr wrap="none" anchor="ctr"/>
          <a:lstStyle/>
          <a:p>
            <a:pPr defTabSz="457200"/>
            <a:endParaRPr lang="en-GB" altLang="en-US">
              <a:latin typeface="Calibri" pitchFamily="34" charset="0"/>
            </a:endParaRPr>
          </a:p>
        </p:txBody>
      </p:sp>
      <p:sp>
        <p:nvSpPr>
          <p:cNvPr id="27677" name="Rectangle 29"/>
          <p:cNvSpPr>
            <a:spLocks noChangeArrowheads="1"/>
          </p:cNvSpPr>
          <p:nvPr/>
        </p:nvSpPr>
        <p:spPr bwMode="auto">
          <a:xfrm>
            <a:off x="2714625" y="2859088"/>
            <a:ext cx="3905250" cy="523875"/>
          </a:xfrm>
          <a:prstGeom prst="rect">
            <a:avLst/>
          </a:prstGeom>
          <a:noFill/>
          <a:ln w="9525">
            <a:noFill/>
            <a:miter lim="800000"/>
            <a:headEnd/>
            <a:tailEnd/>
          </a:ln>
        </p:spPr>
        <p:txBody>
          <a:bodyPr>
            <a:spAutoFit/>
          </a:bodyPr>
          <a:lstStyle/>
          <a:p>
            <a:pPr defTabSz="457200"/>
            <a:r>
              <a:rPr lang="bg-BG" altLang="en-US" sz="2800" b="1">
                <a:latin typeface="Arial Narrow" pitchFamily="34" charset="0"/>
              </a:rPr>
              <a:t>Наблюдаване на урока</a:t>
            </a:r>
            <a:endParaRPr lang="en-US" altLang="en-US" sz="2800">
              <a:latin typeface="Arial Narrow" pitchFamily="34" charset="0"/>
            </a:endParaRPr>
          </a:p>
        </p:txBody>
      </p:sp>
      <p:sp>
        <p:nvSpPr>
          <p:cNvPr id="27678" name="Rectangle 30"/>
          <p:cNvSpPr>
            <a:spLocks noChangeArrowheads="1"/>
          </p:cNvSpPr>
          <p:nvPr/>
        </p:nvSpPr>
        <p:spPr bwMode="auto">
          <a:xfrm>
            <a:off x="3751263" y="1465263"/>
            <a:ext cx="184150" cy="457200"/>
          </a:xfrm>
          <a:prstGeom prst="rect">
            <a:avLst/>
          </a:prstGeom>
          <a:noFill/>
          <a:ln w="9525">
            <a:noFill/>
            <a:miter lim="800000"/>
            <a:headEnd/>
            <a:tailEnd/>
          </a:ln>
        </p:spPr>
        <p:txBody>
          <a:bodyPr wrap="none">
            <a:spAutoFit/>
          </a:bodyPr>
          <a:lstStyle/>
          <a:p>
            <a:pPr defTabSz="457200"/>
            <a:endParaRPr lang="en-GB" altLang="en-US">
              <a:latin typeface="Calibri" pitchFamily="34" charset="0"/>
            </a:endParaRPr>
          </a:p>
        </p:txBody>
      </p:sp>
      <p:sp>
        <p:nvSpPr>
          <p:cNvPr id="31" name="Slide Number Placeholder 30"/>
          <p:cNvSpPr>
            <a:spLocks noGrp="1"/>
          </p:cNvSpPr>
          <p:nvPr>
            <p:ph type="sldNum" sz="quarter" idx="12"/>
          </p:nvPr>
        </p:nvSpPr>
        <p:spPr/>
        <p:txBody>
          <a:bodyPr/>
          <a:lstStyle/>
          <a:p>
            <a:pPr>
              <a:defRPr/>
            </a:pPr>
            <a:fld id="{0F426781-A99A-454D-9151-1CB6C2A55DB3}" type="slidenum">
              <a:rPr lang="bg-BG" smtClean="0"/>
              <a:pPr>
                <a:defRPr/>
              </a:pPr>
              <a:t>25</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4322"/>
                                        </p:tgtEl>
                                        <p:attrNameLst>
                                          <p:attrName>style.visibility</p:attrName>
                                        </p:attrNameLst>
                                      </p:cBhvr>
                                      <p:to>
                                        <p:strVal val="visible"/>
                                      </p:to>
                                    </p:set>
                                    <p:animEffect transition="in" filter="blinds(horizontal)">
                                      <p:cBhvr>
                                        <p:cTn id="15" dur="500"/>
                                        <p:tgtEl>
                                          <p:spTgt spid="1843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34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4326"/>
                                        </p:tgtEl>
                                        <p:attrNameLst>
                                          <p:attrName>style.visibility</p:attrName>
                                        </p:attrNameLst>
                                      </p:cBhvr>
                                      <p:to>
                                        <p:strVal val="visible"/>
                                      </p:to>
                                    </p:set>
                                    <p:animEffect transition="in" filter="blinds(horizontal)">
                                      <p:cBhvr>
                                        <p:cTn id="24" dur="500"/>
                                        <p:tgtEl>
                                          <p:spTgt spid="1843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43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3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4330"/>
                                        </p:tgtEl>
                                        <p:attrNameLst>
                                          <p:attrName>style.visibility</p:attrName>
                                        </p:attrNameLst>
                                      </p:cBhvr>
                                      <p:to>
                                        <p:strVal val="visible"/>
                                      </p:to>
                                    </p:set>
                                    <p:animEffect transition="in" filter="blinds(horizontal)">
                                      <p:cBhvr>
                                        <p:cTn id="37" dur="500"/>
                                        <p:tgtEl>
                                          <p:spTgt spid="1843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4337"/>
                                        </p:tgtEl>
                                        <p:attrNameLst>
                                          <p:attrName>style.visibility</p:attrName>
                                        </p:attrNameLst>
                                      </p:cBhvr>
                                      <p:to>
                                        <p:strVal val="visible"/>
                                      </p:to>
                                    </p:set>
                                    <p:animEffect transition="in" filter="blinds(horizontal)">
                                      <p:cBhvr>
                                        <p:cTn id="42" dur="500"/>
                                        <p:tgtEl>
                                          <p:spTgt spid="1843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43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43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434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4340"/>
                                        </p:tgtEl>
                                        <p:attrNameLst>
                                          <p:attrName>style.visibility</p:attrName>
                                        </p:attrNameLst>
                                      </p:cBhvr>
                                      <p:to>
                                        <p:strVal val="visible"/>
                                      </p:to>
                                    </p:set>
                                    <p:animEffect transition="in" filter="blinds(horizontal)">
                                      <p:cBhvr>
                                        <p:cTn id="57" dur="500"/>
                                        <p:tgtEl>
                                          <p:spTgt spid="18434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4341"/>
                                        </p:tgtEl>
                                        <p:attrNameLst>
                                          <p:attrName>style.visibility</p:attrName>
                                        </p:attrNameLst>
                                      </p:cBhvr>
                                      <p:to>
                                        <p:strVal val="visible"/>
                                      </p:to>
                                    </p:set>
                                    <p:animEffect transition="in" filter="blinds(horizontal)">
                                      <p:cBhvr>
                                        <p:cTn id="62" dur="500"/>
                                        <p:tgtEl>
                                          <p:spTgt spid="1843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4342"/>
                                        </p:tgtEl>
                                        <p:attrNameLst>
                                          <p:attrName>style.visibility</p:attrName>
                                        </p:attrNameLst>
                                      </p:cBhvr>
                                      <p:to>
                                        <p:strVal val="visible"/>
                                      </p:to>
                                    </p:set>
                                    <p:animEffect transition="in" filter="blinds(horizontal)">
                                      <p:cBhvr>
                                        <p:cTn id="67" dur="500"/>
                                        <p:tgtEl>
                                          <p:spTgt spid="18434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4347"/>
                                        </p:tgtEl>
                                        <p:attrNameLst>
                                          <p:attrName>style.visibility</p:attrName>
                                        </p:attrNameLst>
                                      </p:cBhvr>
                                      <p:to>
                                        <p:strVal val="visible"/>
                                      </p:to>
                                    </p:set>
                                    <p:animEffect transition="in" filter="blinds(horizontal)">
                                      <p:cBhvr>
                                        <p:cTn id="72" dur="500"/>
                                        <p:tgtEl>
                                          <p:spTgt spid="18434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84346"/>
                                        </p:tgtEl>
                                        <p:attrNameLst>
                                          <p:attrName>style.visibility</p:attrName>
                                        </p:attrNameLst>
                                      </p:cBhvr>
                                      <p:to>
                                        <p:strVal val="visible"/>
                                      </p:to>
                                    </p:set>
                                    <p:animEffect transition="in" filter="circle(in)">
                                      <p:cBhvr>
                                        <p:cTn id="77" dur="1000"/>
                                        <p:tgtEl>
                                          <p:spTgt spid="18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P spid="184323" grpId="0"/>
      <p:bldP spid="184326" grpId="0" animBg="1"/>
      <p:bldP spid="184330" grpId="0" animBg="1"/>
      <p:bldP spid="184331" grpId="0"/>
      <p:bldP spid="184332" grpId="0"/>
      <p:bldP spid="184337" grpId="0" animBg="1"/>
      <p:bldP spid="184340" grpId="0" animBg="1"/>
      <p:bldP spid="184341" grpId="0" animBg="1"/>
      <p:bldP spid="184342" grpId="0" animBg="1"/>
      <p:bldP spid="184346" grpId="0" animBg="1"/>
      <p:bldP spid="184347" grpId="0" animBg="1"/>
      <p:bldP spid="1843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552825" y="2409825"/>
            <a:ext cx="184150" cy="457200"/>
          </a:xfrm>
          <a:prstGeom prst="rect">
            <a:avLst/>
          </a:prstGeom>
          <a:noFill/>
          <a:ln w="9525">
            <a:noFill/>
            <a:miter lim="800000"/>
            <a:headEnd/>
            <a:tailEnd/>
          </a:ln>
        </p:spPr>
        <p:txBody>
          <a:bodyPr wrap="none">
            <a:spAutoFit/>
          </a:bodyPr>
          <a:lstStyle/>
          <a:p>
            <a:pPr defTabSz="457200" eaLnBrk="0" hangingPunct="0"/>
            <a:endParaRPr lang="en-GB" altLang="en-US" sz="2400">
              <a:latin typeface="Calibri" pitchFamily="34" charset="0"/>
              <a:ea typeface="ヒラギノ角ゴ Pro W3"/>
              <a:cs typeface="ヒラギノ角ゴ Pro W3"/>
            </a:endParaRPr>
          </a:p>
        </p:txBody>
      </p:sp>
      <p:pic>
        <p:nvPicPr>
          <p:cNvPr id="118787" name="Picture 3" descr="stickfigure"/>
          <p:cNvPicPr>
            <a:picLocks noChangeAspect="1" noChangeArrowheads="1"/>
          </p:cNvPicPr>
          <p:nvPr/>
        </p:nvPicPr>
        <p:blipFill>
          <a:blip r:embed="rId3" cstate="print"/>
          <a:srcRect/>
          <a:stretch>
            <a:fillRect/>
          </a:stretch>
        </p:blipFill>
        <p:spPr bwMode="auto">
          <a:xfrm>
            <a:off x="8269288" y="2971800"/>
            <a:ext cx="874712" cy="1782763"/>
          </a:xfrm>
          <a:prstGeom prst="rect">
            <a:avLst/>
          </a:prstGeom>
          <a:noFill/>
          <a:ln w="9525">
            <a:noFill/>
            <a:miter lim="800000"/>
            <a:headEnd/>
            <a:tailEnd/>
          </a:ln>
        </p:spPr>
      </p:pic>
      <p:pic>
        <p:nvPicPr>
          <p:cNvPr id="118788" name="Picture 4" descr="stickfigurecolours"/>
          <p:cNvPicPr>
            <a:picLocks noChangeAspect="1" noChangeArrowheads="1"/>
          </p:cNvPicPr>
          <p:nvPr/>
        </p:nvPicPr>
        <p:blipFill>
          <a:blip r:embed="rId4" cstate="print"/>
          <a:srcRect/>
          <a:stretch>
            <a:fillRect/>
          </a:stretch>
        </p:blipFill>
        <p:spPr bwMode="auto">
          <a:xfrm>
            <a:off x="3821113" y="4572000"/>
            <a:ext cx="750887" cy="1528763"/>
          </a:xfrm>
          <a:prstGeom prst="rect">
            <a:avLst/>
          </a:prstGeom>
          <a:noFill/>
          <a:ln w="9525">
            <a:noFill/>
            <a:miter lim="800000"/>
            <a:headEnd/>
            <a:tailEnd/>
          </a:ln>
        </p:spPr>
      </p:pic>
      <p:pic>
        <p:nvPicPr>
          <p:cNvPr id="118789" name="Picture 5" descr="stickfigureorange"/>
          <p:cNvPicPr>
            <a:picLocks noChangeAspect="1" noChangeArrowheads="1"/>
          </p:cNvPicPr>
          <p:nvPr/>
        </p:nvPicPr>
        <p:blipFill>
          <a:blip r:embed="rId5" cstate="print"/>
          <a:srcRect/>
          <a:stretch>
            <a:fillRect/>
          </a:stretch>
        </p:blipFill>
        <p:spPr bwMode="auto">
          <a:xfrm>
            <a:off x="2590800" y="2379663"/>
            <a:ext cx="752475" cy="1528762"/>
          </a:xfrm>
          <a:prstGeom prst="rect">
            <a:avLst/>
          </a:prstGeom>
          <a:noFill/>
          <a:ln w="9525">
            <a:noFill/>
            <a:miter lim="800000"/>
            <a:headEnd/>
            <a:tailEnd/>
          </a:ln>
        </p:spPr>
      </p:pic>
      <p:pic>
        <p:nvPicPr>
          <p:cNvPr id="118790" name="Picture 6" descr="stickfiguregreen"/>
          <p:cNvPicPr>
            <a:picLocks noChangeAspect="1" noChangeArrowheads="1"/>
          </p:cNvPicPr>
          <p:nvPr/>
        </p:nvPicPr>
        <p:blipFill>
          <a:blip r:embed="rId6" cstate="print"/>
          <a:srcRect/>
          <a:stretch>
            <a:fillRect/>
          </a:stretch>
        </p:blipFill>
        <p:spPr bwMode="auto">
          <a:xfrm>
            <a:off x="3290888" y="893763"/>
            <a:ext cx="749300" cy="1531937"/>
          </a:xfrm>
          <a:prstGeom prst="rect">
            <a:avLst/>
          </a:prstGeom>
          <a:noFill/>
          <a:ln w="9525">
            <a:noFill/>
            <a:miter lim="800000"/>
            <a:headEnd/>
            <a:tailEnd/>
          </a:ln>
        </p:spPr>
      </p:pic>
      <p:pic>
        <p:nvPicPr>
          <p:cNvPr id="118791" name="Picture 7" descr="stickfigurered"/>
          <p:cNvPicPr>
            <a:picLocks noChangeAspect="1" noChangeArrowheads="1"/>
          </p:cNvPicPr>
          <p:nvPr/>
        </p:nvPicPr>
        <p:blipFill>
          <a:blip r:embed="rId7" cstate="print"/>
          <a:srcRect/>
          <a:stretch>
            <a:fillRect/>
          </a:stretch>
        </p:blipFill>
        <p:spPr bwMode="auto">
          <a:xfrm>
            <a:off x="3060700" y="3930650"/>
            <a:ext cx="752475" cy="1531938"/>
          </a:xfrm>
          <a:prstGeom prst="rect">
            <a:avLst/>
          </a:prstGeom>
          <a:noFill/>
          <a:ln w="9525">
            <a:noFill/>
            <a:miter lim="800000"/>
            <a:headEnd/>
            <a:tailEnd/>
          </a:ln>
        </p:spPr>
      </p:pic>
      <p:pic>
        <p:nvPicPr>
          <p:cNvPr id="118792" name="Picture 8" descr="stickfigure2aqua"/>
          <p:cNvPicPr>
            <a:picLocks noChangeAspect="1" noChangeArrowheads="1"/>
          </p:cNvPicPr>
          <p:nvPr/>
        </p:nvPicPr>
        <p:blipFill>
          <a:blip r:embed="rId8" cstate="print"/>
          <a:srcRect/>
          <a:stretch>
            <a:fillRect/>
          </a:stretch>
        </p:blipFill>
        <p:spPr bwMode="auto">
          <a:xfrm>
            <a:off x="4197350" y="381000"/>
            <a:ext cx="749300" cy="1528763"/>
          </a:xfrm>
          <a:prstGeom prst="rect">
            <a:avLst/>
          </a:prstGeom>
          <a:noFill/>
          <a:ln w="9525">
            <a:noFill/>
            <a:miter lim="800000"/>
            <a:headEnd/>
            <a:tailEnd/>
          </a:ln>
        </p:spPr>
      </p:pic>
      <p:cxnSp>
        <p:nvCxnSpPr>
          <p:cNvPr id="118793" name="AutoShape 9"/>
          <p:cNvCxnSpPr>
            <a:cxnSpLocks noChangeShapeType="1"/>
          </p:cNvCxnSpPr>
          <p:nvPr/>
        </p:nvCxnSpPr>
        <p:spPr bwMode="auto">
          <a:xfrm rot="-5400000">
            <a:off x="2926556" y="1874044"/>
            <a:ext cx="719138" cy="323850"/>
          </a:xfrm>
          <a:prstGeom prst="curvedConnector2">
            <a:avLst/>
          </a:prstGeom>
          <a:noFill/>
          <a:ln w="19050" cap="rnd">
            <a:solidFill>
              <a:srgbClr val="FFCC00"/>
            </a:solidFill>
            <a:prstDash val="sysDot"/>
            <a:round/>
            <a:headEnd type="triangle" w="med" len="med"/>
            <a:tailEnd type="triangle" w="med" len="med"/>
          </a:ln>
        </p:spPr>
      </p:cxnSp>
      <p:cxnSp>
        <p:nvCxnSpPr>
          <p:cNvPr id="118794" name="AutoShape 10"/>
          <p:cNvCxnSpPr>
            <a:cxnSpLocks noChangeShapeType="1"/>
          </p:cNvCxnSpPr>
          <p:nvPr/>
        </p:nvCxnSpPr>
        <p:spPr bwMode="auto">
          <a:xfrm rot="5400000" flipH="1">
            <a:off x="2323307" y="4382293"/>
            <a:ext cx="1981200" cy="1141413"/>
          </a:xfrm>
          <a:prstGeom prst="curvedConnector3">
            <a:avLst>
              <a:gd name="adj1" fmla="val 6250"/>
            </a:avLst>
          </a:prstGeom>
          <a:noFill/>
          <a:ln w="19050" cap="rnd">
            <a:solidFill>
              <a:srgbClr val="FF00FF"/>
            </a:solidFill>
            <a:prstDash val="sysDot"/>
            <a:round/>
            <a:headEnd type="triangle" w="med" len="med"/>
            <a:tailEnd type="triangle" w="med" len="med"/>
          </a:ln>
        </p:spPr>
      </p:cxnSp>
      <p:cxnSp>
        <p:nvCxnSpPr>
          <p:cNvPr id="118795" name="AutoShape 11"/>
          <p:cNvCxnSpPr>
            <a:cxnSpLocks noChangeShapeType="1"/>
          </p:cNvCxnSpPr>
          <p:nvPr/>
        </p:nvCxnSpPr>
        <p:spPr bwMode="auto">
          <a:xfrm rot="5400000" flipH="1" flipV="1">
            <a:off x="1586706" y="3328194"/>
            <a:ext cx="5408613" cy="200025"/>
          </a:xfrm>
          <a:prstGeom prst="curvedConnector5">
            <a:avLst>
              <a:gd name="adj1" fmla="val -7782"/>
              <a:gd name="adj2" fmla="val -1209528"/>
              <a:gd name="adj3" fmla="val 103111"/>
            </a:avLst>
          </a:prstGeom>
          <a:noFill/>
          <a:ln w="19050" cap="rnd">
            <a:solidFill>
              <a:srgbClr val="FF00FF"/>
            </a:solidFill>
            <a:prstDash val="sysDot"/>
            <a:round/>
            <a:headEnd type="triangle" w="med" len="med"/>
            <a:tailEnd type="triangle" w="med" len="med"/>
          </a:ln>
        </p:spPr>
      </p:cxnSp>
      <p:cxnSp>
        <p:nvCxnSpPr>
          <p:cNvPr id="118796" name="AutoShape 12"/>
          <p:cNvCxnSpPr>
            <a:cxnSpLocks noChangeShapeType="1"/>
          </p:cNvCxnSpPr>
          <p:nvPr/>
        </p:nvCxnSpPr>
        <p:spPr bwMode="auto">
          <a:xfrm flipV="1">
            <a:off x="3886200" y="990600"/>
            <a:ext cx="533400" cy="434975"/>
          </a:xfrm>
          <a:prstGeom prst="curvedConnector3">
            <a:avLst>
              <a:gd name="adj1" fmla="val 50000"/>
            </a:avLst>
          </a:prstGeom>
          <a:noFill/>
          <a:ln w="19050" cap="rnd">
            <a:solidFill>
              <a:srgbClr val="33CCCC"/>
            </a:solidFill>
            <a:prstDash val="sysDot"/>
            <a:round/>
            <a:headEnd type="triangle" w="med" len="med"/>
            <a:tailEnd type="triangle" w="med" len="med"/>
          </a:ln>
        </p:spPr>
      </p:cxnSp>
      <p:cxnSp>
        <p:nvCxnSpPr>
          <p:cNvPr id="118797" name="AutoShape 13"/>
          <p:cNvCxnSpPr>
            <a:cxnSpLocks noChangeShapeType="1"/>
          </p:cNvCxnSpPr>
          <p:nvPr/>
        </p:nvCxnSpPr>
        <p:spPr bwMode="auto">
          <a:xfrm rot="5400000" flipH="1">
            <a:off x="2930525" y="3546475"/>
            <a:ext cx="785813" cy="93663"/>
          </a:xfrm>
          <a:prstGeom prst="curvedConnector2">
            <a:avLst/>
          </a:prstGeom>
          <a:noFill/>
          <a:ln w="19050" cap="rnd">
            <a:solidFill>
              <a:srgbClr val="FF0000"/>
            </a:solidFill>
            <a:prstDash val="sysDot"/>
            <a:round/>
            <a:headEnd type="triangle" w="med" len="med"/>
            <a:tailEnd type="triangle" w="med" len="med"/>
          </a:ln>
        </p:spPr>
      </p:cxnSp>
      <p:cxnSp>
        <p:nvCxnSpPr>
          <p:cNvPr id="118798" name="AutoShape 14"/>
          <p:cNvCxnSpPr>
            <a:cxnSpLocks noChangeShapeType="1"/>
          </p:cNvCxnSpPr>
          <p:nvPr/>
        </p:nvCxnSpPr>
        <p:spPr bwMode="auto">
          <a:xfrm rot="-5400000">
            <a:off x="2832894" y="3098006"/>
            <a:ext cx="1504950" cy="160338"/>
          </a:xfrm>
          <a:prstGeom prst="curvedConnector3">
            <a:avLst>
              <a:gd name="adj1" fmla="val 49894"/>
            </a:avLst>
          </a:prstGeom>
          <a:noFill/>
          <a:ln w="19050" cap="rnd">
            <a:solidFill>
              <a:srgbClr val="00FF00"/>
            </a:solidFill>
            <a:prstDash val="sysDot"/>
            <a:round/>
            <a:headEnd type="triangle" w="med" len="med"/>
            <a:tailEnd type="triangle" w="med" len="med"/>
          </a:ln>
        </p:spPr>
      </p:cxnSp>
      <p:cxnSp>
        <p:nvCxnSpPr>
          <p:cNvPr id="118799" name="AutoShape 15"/>
          <p:cNvCxnSpPr>
            <a:cxnSpLocks noChangeShapeType="1"/>
          </p:cNvCxnSpPr>
          <p:nvPr/>
        </p:nvCxnSpPr>
        <p:spPr bwMode="auto">
          <a:xfrm rot="16200000" flipV="1">
            <a:off x="1524000" y="3427413"/>
            <a:ext cx="4440238" cy="906462"/>
          </a:xfrm>
          <a:prstGeom prst="curvedConnector4">
            <a:avLst>
              <a:gd name="adj1" fmla="val -5148"/>
              <a:gd name="adj2" fmla="val 125218"/>
            </a:avLst>
          </a:prstGeom>
          <a:noFill/>
          <a:ln w="19050" cap="rnd">
            <a:solidFill>
              <a:srgbClr val="00FF00"/>
            </a:solidFill>
            <a:prstDash val="sysDot"/>
            <a:round/>
            <a:headEnd type="triangle" w="med" len="med"/>
            <a:tailEnd type="triangle" w="med" len="med"/>
          </a:ln>
        </p:spPr>
      </p:cxnSp>
      <p:cxnSp>
        <p:nvCxnSpPr>
          <p:cNvPr id="118800" name="AutoShape 16"/>
          <p:cNvCxnSpPr>
            <a:cxnSpLocks noChangeShapeType="1"/>
          </p:cNvCxnSpPr>
          <p:nvPr/>
        </p:nvCxnSpPr>
        <p:spPr bwMode="auto">
          <a:xfrm rot="10800000" flipH="1">
            <a:off x="2590800" y="762000"/>
            <a:ext cx="1752600" cy="2382838"/>
          </a:xfrm>
          <a:prstGeom prst="curvedConnector4">
            <a:avLst>
              <a:gd name="adj1" fmla="val -22468"/>
              <a:gd name="adj2" fmla="val 96398"/>
            </a:avLst>
          </a:prstGeom>
          <a:noFill/>
          <a:ln w="19050" cap="rnd">
            <a:solidFill>
              <a:srgbClr val="FFCC00"/>
            </a:solidFill>
            <a:prstDash val="sysDot"/>
            <a:round/>
            <a:headEnd type="triangle" w="med" len="med"/>
            <a:tailEnd type="triangle" w="med" len="med"/>
          </a:ln>
        </p:spPr>
      </p:cxnSp>
      <p:cxnSp>
        <p:nvCxnSpPr>
          <p:cNvPr id="118801" name="AutoShape 17"/>
          <p:cNvCxnSpPr>
            <a:cxnSpLocks noChangeShapeType="1"/>
          </p:cNvCxnSpPr>
          <p:nvPr/>
        </p:nvCxnSpPr>
        <p:spPr bwMode="auto">
          <a:xfrm flipV="1">
            <a:off x="3657600" y="5029200"/>
            <a:ext cx="376238" cy="125413"/>
          </a:xfrm>
          <a:prstGeom prst="curvedConnector3">
            <a:avLst>
              <a:gd name="adj1" fmla="val 0"/>
            </a:avLst>
          </a:prstGeom>
          <a:noFill/>
          <a:ln w="19050" cap="rnd">
            <a:solidFill>
              <a:srgbClr val="FF0000"/>
            </a:solidFill>
            <a:prstDash val="sysDot"/>
            <a:round/>
            <a:headEnd type="triangle" w="med" len="med"/>
            <a:tailEnd type="triangle" w="med" len="med"/>
          </a:ln>
        </p:spPr>
      </p:cxnSp>
      <p:sp>
        <p:nvSpPr>
          <p:cNvPr id="118802" name="Text Box 18"/>
          <p:cNvSpPr txBox="1">
            <a:spLocks noChangeArrowheads="1"/>
          </p:cNvSpPr>
          <p:nvPr/>
        </p:nvSpPr>
        <p:spPr bwMode="auto">
          <a:xfrm>
            <a:off x="6111875" y="876300"/>
            <a:ext cx="2317750" cy="1228725"/>
          </a:xfrm>
          <a:prstGeom prst="rect">
            <a:avLst/>
          </a:prstGeom>
          <a:solidFill>
            <a:srgbClr val="CC99FF"/>
          </a:solidFill>
          <a:ln w="9525">
            <a:solidFill>
              <a:srgbClr val="CC99FF"/>
            </a:solidFill>
            <a:miter lim="800000"/>
            <a:headEnd/>
            <a:tailEnd/>
          </a:ln>
        </p:spPr>
        <p:txBody>
          <a:bodyPr/>
          <a:lstStyle/>
          <a:p>
            <a:pPr defTabSz="457200" eaLnBrk="0" hangingPunct="0">
              <a:spcBef>
                <a:spcPct val="50000"/>
              </a:spcBef>
            </a:pPr>
            <a:r>
              <a:rPr lang="bg-BG" altLang="en-US" sz="2400" b="1">
                <a:latin typeface="Calibri" pitchFamily="34" charset="0"/>
                <a:ea typeface="ヒラギノ角ゴ Pro W3"/>
                <a:cs typeface="ヒラギノ角ゴ Pro W3"/>
              </a:rPr>
              <a:t>Обучителни етапи</a:t>
            </a:r>
            <a:endParaRPr lang="en-US" altLang="en-US" sz="2400" b="1">
              <a:latin typeface="Calibri" pitchFamily="34" charset="0"/>
              <a:ea typeface="ヒラギノ角ゴ Pro W3"/>
              <a:cs typeface="ヒラギノ角ゴ Pro W3"/>
            </a:endParaRPr>
          </a:p>
          <a:p>
            <a:pPr defTabSz="457200" eaLnBrk="0" hangingPunct="0">
              <a:spcBef>
                <a:spcPct val="50000"/>
              </a:spcBef>
            </a:pPr>
            <a:r>
              <a:rPr lang="en-US" altLang="en-US" sz="2400">
                <a:latin typeface="Calibri" pitchFamily="34" charset="0"/>
                <a:ea typeface="ヒラギノ角ゴ Pro W3"/>
                <a:cs typeface="ヒラギノ角ゴ Pro W3"/>
              </a:rPr>
              <a:t> </a:t>
            </a:r>
          </a:p>
        </p:txBody>
      </p:sp>
      <p:sp>
        <p:nvSpPr>
          <p:cNvPr id="118803" name="WordArt 19"/>
          <p:cNvSpPr>
            <a:spLocks noChangeAspect="1" noChangeArrowheads="1" noChangeShapeType="1" noTextEdit="1"/>
          </p:cNvSpPr>
          <p:nvPr/>
        </p:nvSpPr>
        <p:spPr bwMode="auto">
          <a:xfrm rot="756421">
            <a:off x="3876675" y="2928938"/>
            <a:ext cx="1389063" cy="500062"/>
          </a:xfrm>
          <a:prstGeom prst="rect">
            <a:avLst/>
          </a:prstGeom>
        </p:spPr>
        <p:txBody>
          <a:bodyPr wrap="none" fromWordArt="1">
            <a:prstTxWarp prst="textSlantUp">
              <a:avLst>
                <a:gd name="adj" fmla="val 55556"/>
              </a:avLst>
            </a:prstTxWarp>
          </a:bodyPr>
          <a:lstStyle/>
          <a:p>
            <a:r>
              <a:rPr lang="bg-BG" sz="2000" kern="10">
                <a:ln w="9525">
                  <a:solidFill>
                    <a:srgbClr val="000000"/>
                  </a:solidFill>
                  <a:round/>
                  <a:headEnd/>
                  <a:tailEnd/>
                </a:ln>
                <a:solidFill>
                  <a:srgbClr val="000000"/>
                </a:solidFill>
                <a:latin typeface="Arial"/>
                <a:cs typeface="Arial"/>
              </a:rPr>
              <a:t>Наблюдение</a:t>
            </a:r>
          </a:p>
        </p:txBody>
      </p:sp>
      <p:sp>
        <p:nvSpPr>
          <p:cNvPr id="118804" name="WordArt 20"/>
          <p:cNvSpPr>
            <a:spLocks noChangeAspect="1" noChangeArrowheads="1" noChangeShapeType="1" noTextEdit="1"/>
          </p:cNvSpPr>
          <p:nvPr/>
        </p:nvSpPr>
        <p:spPr bwMode="auto">
          <a:xfrm rot="1689090">
            <a:off x="4114800" y="2209800"/>
            <a:ext cx="1389063" cy="500063"/>
          </a:xfrm>
          <a:prstGeom prst="rect">
            <a:avLst/>
          </a:prstGeom>
        </p:spPr>
        <p:txBody>
          <a:bodyPr wrap="none" fromWordArt="1">
            <a:prstTxWarp prst="textSlantUp">
              <a:avLst>
                <a:gd name="adj" fmla="val 55556"/>
              </a:avLst>
            </a:prstTxWarp>
          </a:bodyPr>
          <a:lstStyle/>
          <a:p>
            <a:r>
              <a:rPr lang="bg-BG" sz="2000" kern="10">
                <a:ln w="9525">
                  <a:solidFill>
                    <a:srgbClr val="000000"/>
                  </a:solidFill>
                  <a:round/>
                  <a:headEnd/>
                  <a:tailEnd/>
                </a:ln>
                <a:solidFill>
                  <a:srgbClr val="000000"/>
                </a:solidFill>
                <a:latin typeface="Arial"/>
                <a:cs typeface="Arial"/>
              </a:rPr>
              <a:t>Наблюдение</a:t>
            </a:r>
          </a:p>
        </p:txBody>
      </p:sp>
      <p:sp>
        <p:nvSpPr>
          <p:cNvPr id="118805" name="WordArt 21"/>
          <p:cNvSpPr>
            <a:spLocks noChangeAspect="1" noChangeArrowheads="1" noChangeShapeType="1" noTextEdit="1"/>
          </p:cNvSpPr>
          <p:nvPr/>
        </p:nvSpPr>
        <p:spPr bwMode="auto">
          <a:xfrm rot="3290240">
            <a:off x="4813300" y="1663700"/>
            <a:ext cx="1389063" cy="500063"/>
          </a:xfrm>
          <a:prstGeom prst="rect">
            <a:avLst/>
          </a:prstGeom>
        </p:spPr>
        <p:txBody>
          <a:bodyPr wrap="none" fromWordArt="1">
            <a:prstTxWarp prst="textSlantUp">
              <a:avLst>
                <a:gd name="adj" fmla="val 55556"/>
              </a:avLst>
            </a:prstTxWarp>
          </a:bodyPr>
          <a:lstStyle/>
          <a:p>
            <a:r>
              <a:rPr lang="bg-BG" sz="2000" kern="10">
                <a:ln w="9525">
                  <a:solidFill>
                    <a:srgbClr val="000000"/>
                  </a:solidFill>
                  <a:round/>
                  <a:headEnd/>
                  <a:tailEnd/>
                </a:ln>
                <a:solidFill>
                  <a:srgbClr val="000000"/>
                </a:solidFill>
                <a:latin typeface="Arial"/>
                <a:cs typeface="Arial"/>
              </a:rPr>
              <a:t>Наблюдение</a:t>
            </a:r>
          </a:p>
        </p:txBody>
      </p:sp>
      <p:sp>
        <p:nvSpPr>
          <p:cNvPr id="118806" name="WordArt 22"/>
          <p:cNvSpPr>
            <a:spLocks noChangeAspect="1" noChangeArrowheads="1" noChangeShapeType="1" noTextEdit="1"/>
          </p:cNvSpPr>
          <p:nvPr/>
        </p:nvSpPr>
        <p:spPr bwMode="auto">
          <a:xfrm rot="-1472919">
            <a:off x="4419600" y="4419600"/>
            <a:ext cx="1389063" cy="500063"/>
          </a:xfrm>
          <a:prstGeom prst="rect">
            <a:avLst/>
          </a:prstGeom>
        </p:spPr>
        <p:txBody>
          <a:bodyPr wrap="none" fromWordArt="1">
            <a:prstTxWarp prst="textSlantUp">
              <a:avLst>
                <a:gd name="adj" fmla="val 55556"/>
              </a:avLst>
            </a:prstTxWarp>
          </a:bodyPr>
          <a:lstStyle/>
          <a:p>
            <a:r>
              <a:rPr lang="bg-BG" sz="2000" kern="10">
                <a:ln w="9525">
                  <a:solidFill>
                    <a:srgbClr val="000000"/>
                  </a:solidFill>
                  <a:round/>
                  <a:headEnd/>
                  <a:tailEnd/>
                </a:ln>
                <a:solidFill>
                  <a:srgbClr val="000000"/>
                </a:solidFill>
                <a:latin typeface="Arial"/>
                <a:cs typeface="Arial"/>
              </a:rPr>
              <a:t>Наблюдение</a:t>
            </a:r>
          </a:p>
        </p:txBody>
      </p:sp>
      <p:sp>
        <p:nvSpPr>
          <p:cNvPr id="118807" name="WordArt 23"/>
          <p:cNvSpPr>
            <a:spLocks noChangeAspect="1" noChangeArrowheads="1" noChangeShapeType="1" noTextEdit="1"/>
          </p:cNvSpPr>
          <p:nvPr/>
        </p:nvSpPr>
        <p:spPr bwMode="auto">
          <a:xfrm rot="-460305">
            <a:off x="3876675" y="3657600"/>
            <a:ext cx="1389063" cy="500063"/>
          </a:xfrm>
          <a:prstGeom prst="rect">
            <a:avLst/>
          </a:prstGeom>
        </p:spPr>
        <p:txBody>
          <a:bodyPr wrap="none" fromWordArt="1">
            <a:prstTxWarp prst="textSlantUp">
              <a:avLst>
                <a:gd name="adj" fmla="val 55556"/>
              </a:avLst>
            </a:prstTxWarp>
          </a:bodyPr>
          <a:lstStyle/>
          <a:p>
            <a:r>
              <a:rPr lang="bg-BG" sz="2000" kern="10">
                <a:ln w="9525">
                  <a:solidFill>
                    <a:srgbClr val="000000"/>
                  </a:solidFill>
                  <a:round/>
                  <a:headEnd/>
                  <a:tailEnd/>
                </a:ln>
                <a:solidFill>
                  <a:srgbClr val="000000"/>
                </a:solidFill>
                <a:latin typeface="Arial"/>
                <a:cs typeface="Arial"/>
              </a:rPr>
              <a:t>Наблюдение</a:t>
            </a:r>
          </a:p>
        </p:txBody>
      </p:sp>
      <p:cxnSp>
        <p:nvCxnSpPr>
          <p:cNvPr id="118808" name="AutoShape 24"/>
          <p:cNvCxnSpPr>
            <a:cxnSpLocks noChangeShapeType="1"/>
          </p:cNvCxnSpPr>
          <p:nvPr/>
        </p:nvCxnSpPr>
        <p:spPr bwMode="auto">
          <a:xfrm rot="10800000" flipH="1">
            <a:off x="3060700" y="876300"/>
            <a:ext cx="1482725" cy="3821113"/>
          </a:xfrm>
          <a:prstGeom prst="curvedConnector4">
            <a:avLst>
              <a:gd name="adj1" fmla="val -65097"/>
              <a:gd name="adj2" fmla="val 99208"/>
            </a:avLst>
          </a:prstGeom>
          <a:noFill/>
          <a:ln w="19050" cap="rnd">
            <a:solidFill>
              <a:srgbClr val="33CCCC"/>
            </a:solidFill>
            <a:prstDash val="sysDot"/>
            <a:round/>
            <a:headEnd type="triangle" w="med" len="med"/>
            <a:tailEnd type="triangle" w="med" len="med"/>
          </a:ln>
        </p:spPr>
      </p:cxnSp>
      <p:sp>
        <p:nvSpPr>
          <p:cNvPr id="28697" name="Rectangle 25"/>
          <p:cNvSpPr>
            <a:spLocks noChangeArrowheads="1"/>
          </p:cNvSpPr>
          <p:nvPr/>
        </p:nvSpPr>
        <p:spPr bwMode="auto">
          <a:xfrm>
            <a:off x="6583363" y="3341688"/>
            <a:ext cx="184150" cy="457200"/>
          </a:xfrm>
          <a:prstGeom prst="rect">
            <a:avLst/>
          </a:prstGeom>
          <a:noFill/>
          <a:ln w="9525">
            <a:noFill/>
            <a:miter lim="800000"/>
            <a:headEnd/>
            <a:tailEnd/>
          </a:ln>
        </p:spPr>
        <p:txBody>
          <a:bodyPr wrap="none">
            <a:spAutoFit/>
          </a:bodyPr>
          <a:lstStyle/>
          <a:p>
            <a:pPr defTabSz="457200" eaLnBrk="0" hangingPunct="0"/>
            <a:endParaRPr lang="en-GB" altLang="en-US" sz="2400">
              <a:latin typeface="Calibri" pitchFamily="34" charset="0"/>
              <a:ea typeface="MS PGothic" pitchFamily="34" charset="-128"/>
            </a:endParaRPr>
          </a:p>
        </p:txBody>
      </p:sp>
      <p:pic>
        <p:nvPicPr>
          <p:cNvPr id="102404" name="Picture 4" descr="stickfigure"/>
          <p:cNvPicPr>
            <a:picLocks noChangeAspect="1" noChangeArrowheads="1"/>
          </p:cNvPicPr>
          <p:nvPr/>
        </p:nvPicPr>
        <p:blipFill>
          <a:blip r:embed="rId3" cstate="print"/>
          <a:srcRect/>
          <a:stretch>
            <a:fillRect/>
          </a:stretch>
        </p:blipFill>
        <p:spPr bwMode="auto">
          <a:xfrm>
            <a:off x="6629400" y="2133600"/>
            <a:ext cx="485775" cy="990600"/>
          </a:xfrm>
          <a:prstGeom prst="rect">
            <a:avLst/>
          </a:prstGeom>
          <a:noFill/>
          <a:ln w="9525">
            <a:noFill/>
            <a:miter lim="800000"/>
            <a:headEnd/>
            <a:tailEnd/>
          </a:ln>
        </p:spPr>
      </p:pic>
      <p:sp>
        <p:nvSpPr>
          <p:cNvPr id="28699" name="Rectangle 27"/>
          <p:cNvSpPr>
            <a:spLocks noChangeArrowheads="1"/>
          </p:cNvSpPr>
          <p:nvPr/>
        </p:nvSpPr>
        <p:spPr bwMode="auto">
          <a:xfrm>
            <a:off x="6965950" y="3914775"/>
            <a:ext cx="184150" cy="457200"/>
          </a:xfrm>
          <a:prstGeom prst="rect">
            <a:avLst/>
          </a:prstGeom>
          <a:noFill/>
          <a:ln w="9525">
            <a:noFill/>
            <a:miter lim="800000"/>
            <a:headEnd/>
            <a:tailEnd/>
          </a:ln>
        </p:spPr>
        <p:txBody>
          <a:bodyPr wrap="none">
            <a:spAutoFit/>
          </a:bodyPr>
          <a:lstStyle/>
          <a:p>
            <a:pPr defTabSz="457200" eaLnBrk="0" hangingPunct="0"/>
            <a:endParaRPr lang="en-GB" altLang="en-US" sz="2400">
              <a:latin typeface="Calibri" pitchFamily="34" charset="0"/>
              <a:ea typeface="MS PGothic" pitchFamily="34" charset="-128"/>
            </a:endParaRPr>
          </a:p>
        </p:txBody>
      </p:sp>
      <p:pic>
        <p:nvPicPr>
          <p:cNvPr id="2" name="Picture 4" descr="stickfigure"/>
          <p:cNvPicPr>
            <a:picLocks noChangeAspect="1" noChangeArrowheads="1"/>
          </p:cNvPicPr>
          <p:nvPr/>
        </p:nvPicPr>
        <p:blipFill>
          <a:blip r:embed="rId3" cstate="print"/>
          <a:srcRect/>
          <a:stretch>
            <a:fillRect/>
          </a:stretch>
        </p:blipFill>
        <p:spPr bwMode="auto">
          <a:xfrm>
            <a:off x="7467600" y="2286000"/>
            <a:ext cx="485775" cy="990600"/>
          </a:xfrm>
          <a:prstGeom prst="rect">
            <a:avLst/>
          </a:prstGeom>
          <a:noFill/>
          <a:ln w="9525">
            <a:noFill/>
            <a:miter lim="800000"/>
            <a:headEnd/>
            <a:tailEnd/>
          </a:ln>
        </p:spPr>
      </p:pic>
      <p:pic>
        <p:nvPicPr>
          <p:cNvPr id="3" name="Picture 4" descr="stickfigure"/>
          <p:cNvPicPr>
            <a:picLocks noChangeAspect="1" noChangeArrowheads="1"/>
          </p:cNvPicPr>
          <p:nvPr/>
        </p:nvPicPr>
        <p:blipFill>
          <a:blip r:embed="rId3" cstate="print"/>
          <a:srcRect/>
          <a:stretch>
            <a:fillRect/>
          </a:stretch>
        </p:blipFill>
        <p:spPr bwMode="auto">
          <a:xfrm>
            <a:off x="7924800" y="2743200"/>
            <a:ext cx="485775" cy="990600"/>
          </a:xfrm>
          <a:prstGeom prst="rect">
            <a:avLst/>
          </a:prstGeom>
          <a:noFill/>
          <a:ln w="9525">
            <a:noFill/>
            <a:miter lim="800000"/>
            <a:headEnd/>
            <a:tailEnd/>
          </a:ln>
        </p:spPr>
      </p:pic>
      <p:pic>
        <p:nvPicPr>
          <p:cNvPr id="4" name="Picture 4" descr="stickfigure"/>
          <p:cNvPicPr>
            <a:picLocks noChangeAspect="1" noChangeArrowheads="1"/>
          </p:cNvPicPr>
          <p:nvPr/>
        </p:nvPicPr>
        <p:blipFill>
          <a:blip r:embed="rId3" cstate="print"/>
          <a:srcRect/>
          <a:stretch>
            <a:fillRect/>
          </a:stretch>
        </p:blipFill>
        <p:spPr bwMode="auto">
          <a:xfrm>
            <a:off x="7315200" y="3429000"/>
            <a:ext cx="485775" cy="990600"/>
          </a:xfrm>
          <a:prstGeom prst="rect">
            <a:avLst/>
          </a:prstGeom>
          <a:noFill/>
          <a:ln w="9525">
            <a:noFill/>
            <a:miter lim="800000"/>
            <a:headEnd/>
            <a:tailEnd/>
          </a:ln>
        </p:spPr>
      </p:pic>
      <p:pic>
        <p:nvPicPr>
          <p:cNvPr id="5" name="Picture 4" descr="stickfigure"/>
          <p:cNvPicPr>
            <a:picLocks noChangeAspect="1" noChangeArrowheads="1"/>
          </p:cNvPicPr>
          <p:nvPr/>
        </p:nvPicPr>
        <p:blipFill>
          <a:blip r:embed="rId3" cstate="print"/>
          <a:srcRect/>
          <a:stretch>
            <a:fillRect/>
          </a:stretch>
        </p:blipFill>
        <p:spPr bwMode="auto">
          <a:xfrm>
            <a:off x="5943600" y="2895600"/>
            <a:ext cx="485775" cy="990600"/>
          </a:xfrm>
          <a:prstGeom prst="rect">
            <a:avLst/>
          </a:prstGeom>
          <a:noFill/>
          <a:ln w="9525">
            <a:noFill/>
            <a:miter lim="800000"/>
            <a:headEnd/>
            <a:tailEnd/>
          </a:ln>
        </p:spPr>
      </p:pic>
      <p:pic>
        <p:nvPicPr>
          <p:cNvPr id="6" name="Picture 4" descr="stickfigure"/>
          <p:cNvPicPr>
            <a:picLocks noChangeAspect="1" noChangeArrowheads="1"/>
          </p:cNvPicPr>
          <p:nvPr/>
        </p:nvPicPr>
        <p:blipFill>
          <a:blip r:embed="rId3" cstate="print"/>
          <a:srcRect/>
          <a:stretch>
            <a:fillRect/>
          </a:stretch>
        </p:blipFill>
        <p:spPr bwMode="auto">
          <a:xfrm>
            <a:off x="7162800" y="4572000"/>
            <a:ext cx="485775" cy="990600"/>
          </a:xfrm>
          <a:prstGeom prst="rect">
            <a:avLst/>
          </a:prstGeom>
          <a:noFill/>
          <a:ln w="9525">
            <a:noFill/>
            <a:miter lim="800000"/>
            <a:headEnd/>
            <a:tailEnd/>
          </a:ln>
        </p:spPr>
      </p:pic>
      <p:pic>
        <p:nvPicPr>
          <p:cNvPr id="7" name="Picture 4" descr="stickfigure"/>
          <p:cNvPicPr>
            <a:picLocks noChangeAspect="1" noChangeArrowheads="1"/>
          </p:cNvPicPr>
          <p:nvPr/>
        </p:nvPicPr>
        <p:blipFill>
          <a:blip r:embed="rId3" cstate="print"/>
          <a:srcRect/>
          <a:stretch>
            <a:fillRect/>
          </a:stretch>
        </p:blipFill>
        <p:spPr bwMode="auto">
          <a:xfrm>
            <a:off x="6324600" y="4114800"/>
            <a:ext cx="485775" cy="990600"/>
          </a:xfrm>
          <a:prstGeom prst="rect">
            <a:avLst/>
          </a:prstGeom>
          <a:noFill/>
          <a:ln w="9525">
            <a:noFill/>
            <a:miter lim="800000"/>
            <a:headEnd/>
            <a:tailEnd/>
          </a:ln>
        </p:spPr>
      </p:pic>
      <p:pic>
        <p:nvPicPr>
          <p:cNvPr id="8" name="Picture 4" descr="stickfigure"/>
          <p:cNvPicPr>
            <a:picLocks noChangeAspect="1" noChangeArrowheads="1"/>
          </p:cNvPicPr>
          <p:nvPr/>
        </p:nvPicPr>
        <p:blipFill>
          <a:blip r:embed="rId3" cstate="print"/>
          <a:srcRect/>
          <a:stretch>
            <a:fillRect/>
          </a:stretch>
        </p:blipFill>
        <p:spPr bwMode="auto">
          <a:xfrm>
            <a:off x="6629400" y="5334000"/>
            <a:ext cx="485775" cy="990600"/>
          </a:xfrm>
          <a:prstGeom prst="rect">
            <a:avLst/>
          </a:prstGeom>
          <a:noFill/>
          <a:ln w="9525">
            <a:noFill/>
            <a:miter lim="800000"/>
            <a:headEnd/>
            <a:tailEnd/>
          </a:ln>
        </p:spPr>
      </p:pic>
      <p:pic>
        <p:nvPicPr>
          <p:cNvPr id="9" name="Picture 4" descr="stickfigure"/>
          <p:cNvPicPr>
            <a:picLocks noChangeAspect="1" noChangeArrowheads="1"/>
          </p:cNvPicPr>
          <p:nvPr/>
        </p:nvPicPr>
        <p:blipFill>
          <a:blip r:embed="rId3" cstate="print"/>
          <a:srcRect/>
          <a:stretch>
            <a:fillRect/>
          </a:stretch>
        </p:blipFill>
        <p:spPr bwMode="auto">
          <a:xfrm>
            <a:off x="7315200" y="5638800"/>
            <a:ext cx="485775" cy="990600"/>
          </a:xfrm>
          <a:prstGeom prst="rect">
            <a:avLst/>
          </a:prstGeom>
          <a:noFill/>
          <a:ln w="9525">
            <a:noFill/>
            <a:miter lim="800000"/>
            <a:headEnd/>
            <a:tailEnd/>
          </a:ln>
        </p:spPr>
      </p:pic>
      <p:pic>
        <p:nvPicPr>
          <p:cNvPr id="10" name="Picture 4" descr="stickfigure"/>
          <p:cNvPicPr>
            <a:picLocks noChangeAspect="1" noChangeArrowheads="1"/>
          </p:cNvPicPr>
          <p:nvPr/>
        </p:nvPicPr>
        <p:blipFill>
          <a:blip r:embed="rId3" cstate="print"/>
          <a:srcRect/>
          <a:stretch>
            <a:fillRect/>
          </a:stretch>
        </p:blipFill>
        <p:spPr bwMode="auto">
          <a:xfrm>
            <a:off x="8153400" y="4800600"/>
            <a:ext cx="485775" cy="990600"/>
          </a:xfrm>
          <a:prstGeom prst="rect">
            <a:avLst/>
          </a:prstGeom>
          <a:noFill/>
          <a:ln w="9525">
            <a:noFill/>
            <a:miter lim="800000"/>
            <a:headEnd/>
            <a:tailEnd/>
          </a:ln>
        </p:spPr>
      </p:pic>
      <p:sp>
        <p:nvSpPr>
          <p:cNvPr id="37" name="Slide Number Placeholder 36"/>
          <p:cNvSpPr>
            <a:spLocks noGrp="1"/>
          </p:cNvSpPr>
          <p:nvPr>
            <p:ph type="sldNum" sz="quarter" idx="12"/>
          </p:nvPr>
        </p:nvSpPr>
        <p:spPr/>
        <p:txBody>
          <a:bodyPr/>
          <a:lstStyle/>
          <a:p>
            <a:pPr>
              <a:defRPr/>
            </a:pPr>
            <a:fld id="{0F426781-A99A-454D-9151-1CB6C2A55DB3}" type="slidenum">
              <a:rPr lang="bg-BG" smtClean="0"/>
              <a:pPr>
                <a:defRPr/>
              </a:pPr>
              <a:t>26</a:t>
            </a:fld>
            <a:endParaRPr lang="bg-BG"/>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8802"/>
                                        </p:tgtEl>
                                        <p:attrNameLst>
                                          <p:attrName>style.visibility</p:attrName>
                                        </p:attrNameLst>
                                      </p:cBhvr>
                                      <p:to>
                                        <p:strVal val="visible"/>
                                      </p:to>
                                    </p:set>
                                    <p:animEffect transition="in" filter="circle(in)">
                                      <p:cBhvr>
                                        <p:cTn id="7" dur="1000"/>
                                        <p:tgtEl>
                                          <p:spTgt spid="118802"/>
                                        </p:tgtEl>
                                      </p:cBhvr>
                                    </p:animEffect>
                                  </p:childTnLst>
                                </p:cTn>
                              </p:par>
                              <p:par>
                                <p:cTn id="8" presetID="1" presetClass="entr" presetSubtype="0" fill="hold" nodeType="withEffect">
                                  <p:stCondLst>
                                    <p:cond delay="0"/>
                                  </p:stCondLst>
                                  <p:childTnLst>
                                    <p:set>
                                      <p:cBhvr>
                                        <p:cTn id="9" dur="1" fill="hold">
                                          <p:stCondLst>
                                            <p:cond delay="0"/>
                                          </p:stCondLst>
                                        </p:cTn>
                                        <p:tgtEl>
                                          <p:spTgt spid="10240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878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1878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878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879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879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879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8803"/>
                                        </p:tgtEl>
                                        <p:attrNameLst>
                                          <p:attrName>style.visibility</p:attrName>
                                        </p:attrNameLst>
                                      </p:cBhvr>
                                      <p:to>
                                        <p:strVal val="visible"/>
                                      </p:to>
                                    </p:set>
                                    <p:animEffect transition="in" filter="dissolve">
                                      <p:cBhvr>
                                        <p:cTn id="46" dur="500"/>
                                        <p:tgtEl>
                                          <p:spTgt spid="11880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8805"/>
                                        </p:tgtEl>
                                        <p:attrNameLst>
                                          <p:attrName>style.visibility</p:attrName>
                                        </p:attrNameLst>
                                      </p:cBhvr>
                                      <p:to>
                                        <p:strVal val="visible"/>
                                      </p:to>
                                    </p:set>
                                    <p:animEffect transition="in" filter="dissolve">
                                      <p:cBhvr>
                                        <p:cTn id="49" dur="500"/>
                                        <p:tgtEl>
                                          <p:spTgt spid="11880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18804"/>
                                        </p:tgtEl>
                                        <p:attrNameLst>
                                          <p:attrName>style.visibility</p:attrName>
                                        </p:attrNameLst>
                                      </p:cBhvr>
                                      <p:to>
                                        <p:strVal val="visible"/>
                                      </p:to>
                                    </p:set>
                                    <p:animEffect transition="in" filter="dissolve">
                                      <p:cBhvr>
                                        <p:cTn id="52" dur="500"/>
                                        <p:tgtEl>
                                          <p:spTgt spid="11880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8807"/>
                                        </p:tgtEl>
                                        <p:attrNameLst>
                                          <p:attrName>style.visibility</p:attrName>
                                        </p:attrNameLst>
                                      </p:cBhvr>
                                      <p:to>
                                        <p:strVal val="visible"/>
                                      </p:to>
                                    </p:set>
                                    <p:animEffect transition="in" filter="dissolve">
                                      <p:cBhvr>
                                        <p:cTn id="55" dur="500"/>
                                        <p:tgtEl>
                                          <p:spTgt spid="11880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18806"/>
                                        </p:tgtEl>
                                        <p:attrNameLst>
                                          <p:attrName>style.visibility</p:attrName>
                                        </p:attrNameLst>
                                      </p:cBhvr>
                                      <p:to>
                                        <p:strVal val="visible"/>
                                      </p:to>
                                    </p:set>
                                    <p:animEffect transition="in" filter="dissolve">
                                      <p:cBhvr>
                                        <p:cTn id="58" dur="500"/>
                                        <p:tgtEl>
                                          <p:spTgt spid="11880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18796"/>
                                        </p:tgtEl>
                                        <p:attrNameLst>
                                          <p:attrName>style.visibility</p:attrName>
                                        </p:attrNameLst>
                                      </p:cBhvr>
                                      <p:to>
                                        <p:strVal val="visible"/>
                                      </p:to>
                                    </p:set>
                                    <p:animEffect transition="in" filter="blinds(horizontal)">
                                      <p:cBhvr>
                                        <p:cTn id="63" dur="1000"/>
                                        <p:tgtEl>
                                          <p:spTgt spid="118796"/>
                                        </p:tgtEl>
                                      </p:cBhvr>
                                    </p:animEffect>
                                  </p:childTnLst>
                                </p:cTn>
                              </p:par>
                            </p:childTnLst>
                          </p:cTn>
                        </p:par>
                        <p:par>
                          <p:cTn id="64" fill="hold" nodeType="afterGroup">
                            <p:stCondLst>
                              <p:cond delay="1000"/>
                            </p:stCondLst>
                            <p:childTnLst>
                              <p:par>
                                <p:cTn id="65" presetID="3" presetClass="entr" presetSubtype="10" fill="hold" nodeType="afterEffect">
                                  <p:stCondLst>
                                    <p:cond delay="500"/>
                                  </p:stCondLst>
                                  <p:childTnLst>
                                    <p:set>
                                      <p:cBhvr>
                                        <p:cTn id="66" dur="1" fill="hold">
                                          <p:stCondLst>
                                            <p:cond delay="0"/>
                                          </p:stCondLst>
                                        </p:cTn>
                                        <p:tgtEl>
                                          <p:spTgt spid="118793"/>
                                        </p:tgtEl>
                                        <p:attrNameLst>
                                          <p:attrName>style.visibility</p:attrName>
                                        </p:attrNameLst>
                                      </p:cBhvr>
                                      <p:to>
                                        <p:strVal val="visible"/>
                                      </p:to>
                                    </p:set>
                                    <p:animEffect transition="in" filter="blinds(horizontal)">
                                      <p:cBhvr>
                                        <p:cTn id="67" dur="500"/>
                                        <p:tgtEl>
                                          <p:spTgt spid="118793"/>
                                        </p:tgtEl>
                                      </p:cBhvr>
                                    </p:animEffect>
                                  </p:childTnLst>
                                </p:cTn>
                              </p:par>
                            </p:childTnLst>
                          </p:cTn>
                        </p:par>
                        <p:par>
                          <p:cTn id="68" fill="hold" nodeType="afterGroup">
                            <p:stCondLst>
                              <p:cond delay="2000"/>
                            </p:stCondLst>
                            <p:childTnLst>
                              <p:par>
                                <p:cTn id="69" presetID="3" presetClass="entr" presetSubtype="10" fill="hold" nodeType="afterEffect">
                                  <p:stCondLst>
                                    <p:cond delay="500"/>
                                  </p:stCondLst>
                                  <p:childTnLst>
                                    <p:set>
                                      <p:cBhvr>
                                        <p:cTn id="70" dur="1" fill="hold">
                                          <p:stCondLst>
                                            <p:cond delay="0"/>
                                          </p:stCondLst>
                                        </p:cTn>
                                        <p:tgtEl>
                                          <p:spTgt spid="118797"/>
                                        </p:tgtEl>
                                        <p:attrNameLst>
                                          <p:attrName>style.visibility</p:attrName>
                                        </p:attrNameLst>
                                      </p:cBhvr>
                                      <p:to>
                                        <p:strVal val="visible"/>
                                      </p:to>
                                    </p:set>
                                    <p:animEffect transition="in" filter="blinds(horizontal)">
                                      <p:cBhvr>
                                        <p:cTn id="71" dur="500"/>
                                        <p:tgtEl>
                                          <p:spTgt spid="118797"/>
                                        </p:tgtEl>
                                      </p:cBhvr>
                                    </p:animEffect>
                                  </p:childTnLst>
                                </p:cTn>
                              </p:par>
                            </p:childTnLst>
                          </p:cTn>
                        </p:par>
                        <p:par>
                          <p:cTn id="72" fill="hold" nodeType="afterGroup">
                            <p:stCondLst>
                              <p:cond delay="3000"/>
                            </p:stCondLst>
                            <p:childTnLst>
                              <p:par>
                                <p:cTn id="73" presetID="3" presetClass="entr" presetSubtype="10" fill="hold" nodeType="afterEffect">
                                  <p:stCondLst>
                                    <p:cond delay="500"/>
                                  </p:stCondLst>
                                  <p:childTnLst>
                                    <p:set>
                                      <p:cBhvr>
                                        <p:cTn id="74" dur="1" fill="hold">
                                          <p:stCondLst>
                                            <p:cond delay="0"/>
                                          </p:stCondLst>
                                        </p:cTn>
                                        <p:tgtEl>
                                          <p:spTgt spid="118801"/>
                                        </p:tgtEl>
                                        <p:attrNameLst>
                                          <p:attrName>style.visibility</p:attrName>
                                        </p:attrNameLst>
                                      </p:cBhvr>
                                      <p:to>
                                        <p:strVal val="visible"/>
                                      </p:to>
                                    </p:set>
                                    <p:animEffect transition="in" filter="blinds(horizontal)">
                                      <p:cBhvr>
                                        <p:cTn id="75" dur="500"/>
                                        <p:tgtEl>
                                          <p:spTgt spid="118801"/>
                                        </p:tgtEl>
                                      </p:cBhvr>
                                    </p:animEffect>
                                  </p:childTnLst>
                                </p:cTn>
                              </p:par>
                            </p:childTnLst>
                          </p:cTn>
                        </p:par>
                        <p:par>
                          <p:cTn id="76" fill="hold" nodeType="afterGroup">
                            <p:stCondLst>
                              <p:cond delay="4000"/>
                            </p:stCondLst>
                            <p:childTnLst>
                              <p:par>
                                <p:cTn id="77" presetID="3" presetClass="entr" presetSubtype="10" fill="hold" nodeType="afterEffect">
                                  <p:stCondLst>
                                    <p:cond delay="500"/>
                                  </p:stCondLst>
                                  <p:childTnLst>
                                    <p:set>
                                      <p:cBhvr>
                                        <p:cTn id="78" dur="1" fill="hold">
                                          <p:stCondLst>
                                            <p:cond delay="0"/>
                                          </p:stCondLst>
                                        </p:cTn>
                                        <p:tgtEl>
                                          <p:spTgt spid="118794"/>
                                        </p:tgtEl>
                                        <p:attrNameLst>
                                          <p:attrName>style.visibility</p:attrName>
                                        </p:attrNameLst>
                                      </p:cBhvr>
                                      <p:to>
                                        <p:strVal val="visible"/>
                                      </p:to>
                                    </p:set>
                                    <p:animEffect transition="in" filter="blinds(horizontal)">
                                      <p:cBhvr>
                                        <p:cTn id="79" dur="500"/>
                                        <p:tgtEl>
                                          <p:spTgt spid="118794"/>
                                        </p:tgtEl>
                                      </p:cBhvr>
                                    </p:animEffect>
                                  </p:childTnLst>
                                </p:cTn>
                              </p:par>
                            </p:childTnLst>
                          </p:cTn>
                        </p:par>
                        <p:par>
                          <p:cTn id="80" fill="hold" nodeType="afterGroup">
                            <p:stCondLst>
                              <p:cond delay="5000"/>
                            </p:stCondLst>
                            <p:childTnLst>
                              <p:par>
                                <p:cTn id="81" presetID="3" presetClass="entr" presetSubtype="10" fill="hold" nodeType="afterEffect">
                                  <p:stCondLst>
                                    <p:cond delay="500"/>
                                  </p:stCondLst>
                                  <p:childTnLst>
                                    <p:set>
                                      <p:cBhvr>
                                        <p:cTn id="82" dur="1" fill="hold">
                                          <p:stCondLst>
                                            <p:cond delay="0"/>
                                          </p:stCondLst>
                                        </p:cTn>
                                        <p:tgtEl>
                                          <p:spTgt spid="118795"/>
                                        </p:tgtEl>
                                        <p:attrNameLst>
                                          <p:attrName>style.visibility</p:attrName>
                                        </p:attrNameLst>
                                      </p:cBhvr>
                                      <p:to>
                                        <p:strVal val="visible"/>
                                      </p:to>
                                    </p:set>
                                    <p:animEffect transition="in" filter="blinds(horizontal)">
                                      <p:cBhvr>
                                        <p:cTn id="83" dur="500"/>
                                        <p:tgtEl>
                                          <p:spTgt spid="118795"/>
                                        </p:tgtEl>
                                      </p:cBhvr>
                                    </p:animEffect>
                                  </p:childTnLst>
                                </p:cTn>
                              </p:par>
                            </p:childTnLst>
                          </p:cTn>
                        </p:par>
                        <p:par>
                          <p:cTn id="84" fill="hold" nodeType="afterGroup">
                            <p:stCondLst>
                              <p:cond delay="6000"/>
                            </p:stCondLst>
                            <p:childTnLst>
                              <p:par>
                                <p:cTn id="85" presetID="3" presetClass="entr" presetSubtype="10" fill="hold" nodeType="afterEffect">
                                  <p:stCondLst>
                                    <p:cond delay="500"/>
                                  </p:stCondLst>
                                  <p:childTnLst>
                                    <p:set>
                                      <p:cBhvr>
                                        <p:cTn id="86" dur="1" fill="hold">
                                          <p:stCondLst>
                                            <p:cond delay="0"/>
                                          </p:stCondLst>
                                        </p:cTn>
                                        <p:tgtEl>
                                          <p:spTgt spid="118799"/>
                                        </p:tgtEl>
                                        <p:attrNameLst>
                                          <p:attrName>style.visibility</p:attrName>
                                        </p:attrNameLst>
                                      </p:cBhvr>
                                      <p:to>
                                        <p:strVal val="visible"/>
                                      </p:to>
                                    </p:set>
                                    <p:animEffect transition="in" filter="blinds(horizontal)">
                                      <p:cBhvr>
                                        <p:cTn id="87" dur="500"/>
                                        <p:tgtEl>
                                          <p:spTgt spid="118799"/>
                                        </p:tgtEl>
                                      </p:cBhvr>
                                    </p:animEffect>
                                  </p:childTnLst>
                                </p:cTn>
                              </p:par>
                            </p:childTnLst>
                          </p:cTn>
                        </p:par>
                        <p:par>
                          <p:cTn id="88" fill="hold" nodeType="afterGroup">
                            <p:stCondLst>
                              <p:cond delay="7000"/>
                            </p:stCondLst>
                            <p:childTnLst>
                              <p:par>
                                <p:cTn id="89" presetID="3" presetClass="entr" presetSubtype="10" fill="hold" nodeType="afterEffect">
                                  <p:stCondLst>
                                    <p:cond delay="500"/>
                                  </p:stCondLst>
                                  <p:childTnLst>
                                    <p:set>
                                      <p:cBhvr>
                                        <p:cTn id="90" dur="1" fill="hold">
                                          <p:stCondLst>
                                            <p:cond delay="0"/>
                                          </p:stCondLst>
                                        </p:cTn>
                                        <p:tgtEl>
                                          <p:spTgt spid="118800"/>
                                        </p:tgtEl>
                                        <p:attrNameLst>
                                          <p:attrName>style.visibility</p:attrName>
                                        </p:attrNameLst>
                                      </p:cBhvr>
                                      <p:to>
                                        <p:strVal val="visible"/>
                                      </p:to>
                                    </p:set>
                                    <p:animEffect transition="in" filter="blinds(horizontal)">
                                      <p:cBhvr>
                                        <p:cTn id="91" dur="500"/>
                                        <p:tgtEl>
                                          <p:spTgt spid="118800"/>
                                        </p:tgtEl>
                                      </p:cBhvr>
                                    </p:animEffect>
                                  </p:childTnLst>
                                </p:cTn>
                              </p:par>
                            </p:childTnLst>
                          </p:cTn>
                        </p:par>
                        <p:par>
                          <p:cTn id="92" fill="hold" nodeType="afterGroup">
                            <p:stCondLst>
                              <p:cond delay="8000"/>
                            </p:stCondLst>
                            <p:childTnLst>
                              <p:par>
                                <p:cTn id="93" presetID="3" presetClass="entr" presetSubtype="10" fill="hold" nodeType="afterEffect">
                                  <p:stCondLst>
                                    <p:cond delay="500"/>
                                  </p:stCondLst>
                                  <p:childTnLst>
                                    <p:set>
                                      <p:cBhvr>
                                        <p:cTn id="94" dur="1" fill="hold">
                                          <p:stCondLst>
                                            <p:cond delay="0"/>
                                          </p:stCondLst>
                                        </p:cTn>
                                        <p:tgtEl>
                                          <p:spTgt spid="118801"/>
                                        </p:tgtEl>
                                        <p:attrNameLst>
                                          <p:attrName>style.visibility</p:attrName>
                                        </p:attrNameLst>
                                      </p:cBhvr>
                                      <p:to>
                                        <p:strVal val="visible"/>
                                      </p:to>
                                    </p:set>
                                    <p:animEffect transition="in" filter="blinds(horizontal)">
                                      <p:cBhvr>
                                        <p:cTn id="95" dur="500"/>
                                        <p:tgtEl>
                                          <p:spTgt spid="118801"/>
                                        </p:tgtEl>
                                      </p:cBhvr>
                                    </p:animEffect>
                                  </p:childTnLst>
                                </p:cTn>
                              </p:par>
                            </p:childTnLst>
                          </p:cTn>
                        </p:par>
                        <p:par>
                          <p:cTn id="96" fill="hold" nodeType="afterGroup">
                            <p:stCondLst>
                              <p:cond delay="9000"/>
                            </p:stCondLst>
                            <p:childTnLst>
                              <p:par>
                                <p:cTn id="97" presetID="3" presetClass="entr" presetSubtype="10" fill="hold" nodeType="afterEffect">
                                  <p:stCondLst>
                                    <p:cond delay="500"/>
                                  </p:stCondLst>
                                  <p:childTnLst>
                                    <p:set>
                                      <p:cBhvr>
                                        <p:cTn id="98" dur="1" fill="hold">
                                          <p:stCondLst>
                                            <p:cond delay="0"/>
                                          </p:stCondLst>
                                        </p:cTn>
                                        <p:tgtEl>
                                          <p:spTgt spid="118798"/>
                                        </p:tgtEl>
                                        <p:attrNameLst>
                                          <p:attrName>style.visibility</p:attrName>
                                        </p:attrNameLst>
                                      </p:cBhvr>
                                      <p:to>
                                        <p:strVal val="visible"/>
                                      </p:to>
                                    </p:set>
                                    <p:animEffect transition="in" filter="blinds(horizontal)">
                                      <p:cBhvr>
                                        <p:cTn id="99" dur="500"/>
                                        <p:tgtEl>
                                          <p:spTgt spid="118798"/>
                                        </p:tgtEl>
                                      </p:cBhvr>
                                    </p:animEffect>
                                  </p:childTnLst>
                                </p:cTn>
                              </p:par>
                            </p:childTnLst>
                          </p:cTn>
                        </p:par>
                        <p:par>
                          <p:cTn id="100" fill="hold" nodeType="afterGroup">
                            <p:stCondLst>
                              <p:cond delay="10000"/>
                            </p:stCondLst>
                            <p:childTnLst>
                              <p:par>
                                <p:cTn id="101" presetID="3" presetClass="entr" presetSubtype="10" fill="hold" nodeType="afterEffect">
                                  <p:stCondLst>
                                    <p:cond delay="500"/>
                                  </p:stCondLst>
                                  <p:childTnLst>
                                    <p:set>
                                      <p:cBhvr>
                                        <p:cTn id="102" dur="1" fill="hold">
                                          <p:stCondLst>
                                            <p:cond delay="0"/>
                                          </p:stCondLst>
                                        </p:cTn>
                                        <p:tgtEl>
                                          <p:spTgt spid="118808"/>
                                        </p:tgtEl>
                                        <p:attrNameLst>
                                          <p:attrName>style.visibility</p:attrName>
                                        </p:attrNameLst>
                                      </p:cBhvr>
                                      <p:to>
                                        <p:strVal val="visible"/>
                                      </p:to>
                                    </p:set>
                                    <p:animEffect transition="in" filter="blinds(horizontal)">
                                      <p:cBhvr>
                                        <p:cTn id="103" dur="500"/>
                                        <p:tgtEl>
                                          <p:spTgt spid="118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2" grpId="0" animBg="1"/>
      <p:bldP spid="118803" grpId="0" animBg="1"/>
      <p:bldP spid="118804" grpId="0" animBg="1"/>
      <p:bldP spid="118805" grpId="0" animBg="1"/>
      <p:bldP spid="118806" grpId="0" animBg="1"/>
      <p:bldP spid="1188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1000" r="-1000"/>
          </a:stretch>
        </a:blip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p:txBody>
          <a:bodyPr rtlCol="0">
            <a:normAutofit fontScale="90000"/>
          </a:bodyPr>
          <a:lstStyle/>
          <a:p>
            <a:pPr eaLnBrk="1" fontAlgn="auto" hangingPunct="1">
              <a:spcAft>
                <a:spcPts val="0"/>
              </a:spcAft>
              <a:defRPr/>
            </a:pPr>
            <a:r>
              <a:rPr lang="bg-BG" altLang="en-US" dirty="0" smtClean="0">
                <a:effectLst>
                  <a:outerShdw blurRad="50800" dist="38100" dir="2700000" algn="tl" rotWithShape="0">
                    <a:prstClr val="black">
                      <a:alpha val="40000"/>
                    </a:prstClr>
                  </a:outerShdw>
                </a:effectLst>
                <a:latin typeface="Arial Narrow" pitchFamily="34" charset="0"/>
              </a:rPr>
              <a:t>От научните наблюдения на СБУ </a:t>
            </a:r>
            <a:r>
              <a:rPr lang="bg-BG" altLang="en-US" dirty="0" smtClean="0">
                <a:effectLst>
                  <a:outerShdw blurRad="50800" dist="38100" dir="2700000" algn="tl" rotWithShape="0">
                    <a:prstClr val="black">
                      <a:alpha val="40000"/>
                    </a:prstClr>
                  </a:outerShdw>
                </a:effectLst>
                <a:latin typeface="Arial Narrow" pitchFamily="34" charset="0"/>
              </a:rPr>
              <a:t>може </a:t>
            </a:r>
            <a:r>
              <a:rPr lang="bg-BG" altLang="en-US" dirty="0" smtClean="0">
                <a:effectLst>
                  <a:outerShdw blurRad="50800" dist="38100" dir="2700000" algn="tl" rotWithShape="0">
                    <a:prstClr val="black">
                      <a:alpha val="40000"/>
                    </a:prstClr>
                  </a:outerShdw>
                </a:effectLst>
                <a:latin typeface="Arial Narrow" pitchFamily="34" charset="0"/>
              </a:rPr>
              <a:t>да определим следните </a:t>
            </a:r>
            <a:r>
              <a:rPr lang="bg-BG" altLang="en-US" dirty="0">
                <a:effectLst>
                  <a:outerShdw blurRad="50800" dist="38100" dir="2700000" algn="tl" rotWithShape="0">
                    <a:prstClr val="black">
                      <a:alpha val="40000"/>
                    </a:prstClr>
                  </a:outerShdw>
                </a:effectLst>
                <a:latin typeface="Arial Narrow" pitchFamily="34" charset="0"/>
              </a:rPr>
              <a:t>т</a:t>
            </a:r>
            <a:r>
              <a:rPr lang="bg-BG" altLang="en-US" dirty="0" smtClean="0">
                <a:effectLst>
                  <a:outerShdw blurRad="50800" dist="38100" dir="2700000" algn="tl" rotWithShape="0">
                    <a:prstClr val="black">
                      <a:alpha val="40000"/>
                    </a:prstClr>
                  </a:outerShdw>
                </a:effectLst>
                <a:latin typeface="Arial Narrow" pitchFamily="34" charset="0"/>
              </a:rPr>
              <a:t>ипове учители:</a:t>
            </a:r>
            <a:endParaRPr lang="en-GB" altLang="en-US" dirty="0" smtClean="0">
              <a:effectLst>
                <a:outerShdw blurRad="50800" dist="38100" dir="2700000" algn="tl" rotWithShape="0">
                  <a:prstClr val="black">
                    <a:alpha val="40000"/>
                  </a:prstClr>
                </a:outerShdw>
              </a:effectLst>
              <a:latin typeface="Arial Narrow" pitchFamily="34" charset="0"/>
            </a:endParaRPr>
          </a:p>
        </p:txBody>
      </p:sp>
      <p:sp>
        <p:nvSpPr>
          <p:cNvPr id="46083" name="Content Placeholder 2"/>
          <p:cNvSpPr>
            <a:spLocks noGrp="1"/>
          </p:cNvSpPr>
          <p:nvPr>
            <p:ph idx="1"/>
          </p:nvPr>
        </p:nvSpPr>
        <p:spPr>
          <a:xfrm>
            <a:off x="457200" y="2060575"/>
            <a:ext cx="8229600" cy="4065588"/>
          </a:xfrm>
        </p:spPr>
        <p:txBody>
          <a:bodyPr rtlCol="0">
            <a:normAutofit lnSpcReduction="10000"/>
          </a:bodyPr>
          <a:lstStyle/>
          <a:p>
            <a:pPr eaLnBrk="1" fontAlgn="auto" hangingPunct="1">
              <a:spcAft>
                <a:spcPts val="0"/>
              </a:spcAft>
              <a:defRPr/>
            </a:pPr>
            <a:r>
              <a:rPr lang="bg-BG" altLang="en-US" dirty="0" smtClean="0">
                <a:latin typeface="Arial Narrow" pitchFamily="34" charset="0"/>
              </a:rPr>
              <a:t>Учителите не винаги стават </a:t>
            </a:r>
          </a:p>
          <a:p>
            <a:pPr eaLnBrk="1" fontAlgn="auto" hangingPunct="1">
              <a:spcAft>
                <a:spcPts val="0"/>
              </a:spcAft>
              <a:buFont typeface="Arial" pitchFamily="34" charset="0"/>
              <a:buNone/>
              <a:defRPr/>
            </a:pPr>
            <a:r>
              <a:rPr lang="bg-BG" altLang="en-US" dirty="0" smtClean="0">
                <a:latin typeface="Arial Narrow" pitchFamily="34" charset="0"/>
              </a:rPr>
              <a:t>   по-успешни с натрупването </a:t>
            </a:r>
          </a:p>
          <a:p>
            <a:pPr eaLnBrk="1" fontAlgn="auto" hangingPunct="1">
              <a:spcAft>
                <a:spcPts val="0"/>
              </a:spcAft>
              <a:buFont typeface="Arial" pitchFamily="34" charset="0"/>
              <a:buNone/>
              <a:defRPr/>
            </a:pPr>
            <a:r>
              <a:rPr lang="bg-BG" altLang="en-US" dirty="0" smtClean="0">
                <a:latin typeface="Arial Narrow" pitchFamily="34" charset="0"/>
              </a:rPr>
              <a:t>   на повече опит.</a:t>
            </a:r>
            <a:endParaRPr lang="en-GB" altLang="en-US" dirty="0" smtClean="0">
              <a:latin typeface="Arial Narrow" pitchFamily="34" charset="0"/>
            </a:endParaRPr>
          </a:p>
          <a:p>
            <a:pPr eaLnBrk="1" fontAlgn="auto" hangingPunct="1">
              <a:spcAft>
                <a:spcPts val="0"/>
              </a:spcAft>
              <a:buFont typeface="Wingdings 2" pitchFamily="18" charset="2"/>
              <a:buNone/>
              <a:defRPr/>
            </a:pPr>
            <a:endParaRPr lang="en-GB" altLang="en-US" dirty="0" smtClean="0">
              <a:latin typeface="Arial Narrow" pitchFamily="34" charset="0"/>
            </a:endParaRPr>
          </a:p>
          <a:p>
            <a:pPr eaLnBrk="1" fontAlgn="auto" hangingPunct="1">
              <a:spcAft>
                <a:spcPts val="0"/>
              </a:spcAft>
              <a:defRPr/>
            </a:pPr>
            <a:r>
              <a:rPr lang="bg-BG" altLang="en-US" dirty="0" smtClean="0">
                <a:latin typeface="Arial Narrow" pitchFamily="34" charset="0"/>
              </a:rPr>
              <a:t>Отношението на учителите </a:t>
            </a:r>
          </a:p>
          <a:p>
            <a:pPr eaLnBrk="1" fontAlgn="auto" hangingPunct="1">
              <a:spcAft>
                <a:spcPts val="0"/>
              </a:spcAft>
              <a:buFont typeface="Arial" pitchFamily="34" charset="0"/>
              <a:buNone/>
              <a:defRPr/>
            </a:pPr>
            <a:r>
              <a:rPr lang="bg-BG" altLang="en-US" dirty="0" smtClean="0">
                <a:latin typeface="Arial Narrow" pitchFamily="34" charset="0"/>
              </a:rPr>
              <a:t>   и тяхната </a:t>
            </a:r>
            <a:r>
              <a:rPr lang="bg-BG" altLang="en-US" dirty="0" err="1" smtClean="0">
                <a:latin typeface="Arial Narrow" pitchFamily="34" charset="0"/>
              </a:rPr>
              <a:t>отдаденост</a:t>
            </a:r>
            <a:r>
              <a:rPr lang="bg-BG" altLang="en-US" dirty="0" smtClean="0">
                <a:latin typeface="Arial Narrow" pitchFamily="34" charset="0"/>
              </a:rPr>
              <a:t> </a:t>
            </a:r>
          </a:p>
          <a:p>
            <a:pPr eaLnBrk="1" fontAlgn="auto" hangingPunct="1">
              <a:spcAft>
                <a:spcPts val="0"/>
              </a:spcAft>
              <a:buFont typeface="Arial" pitchFamily="34" charset="0"/>
              <a:buNone/>
              <a:defRPr/>
            </a:pPr>
            <a:r>
              <a:rPr lang="bg-BG" altLang="en-US" dirty="0" smtClean="0">
                <a:latin typeface="Arial Narrow" pitchFamily="34" charset="0"/>
              </a:rPr>
              <a:t>   се променя през годините.</a:t>
            </a:r>
            <a:endParaRPr lang="en-GB" altLang="en-US" dirty="0" smtClean="0">
              <a:latin typeface="Arial Narrow" pitchFamily="34" charset="0"/>
            </a:endParaRPr>
          </a:p>
          <a:p>
            <a:pPr eaLnBrk="1" fontAlgn="auto" hangingPunct="1">
              <a:spcAft>
                <a:spcPts val="0"/>
              </a:spcAft>
              <a:defRPr/>
            </a:pPr>
            <a:endParaRPr lang="en-GB" altLang="en-US" dirty="0" smtClean="0"/>
          </a:p>
          <a:p>
            <a:pPr eaLnBrk="1" fontAlgn="auto" hangingPunct="1">
              <a:spcAft>
                <a:spcPts val="0"/>
              </a:spcAft>
              <a:defRPr/>
            </a:pPr>
            <a:endParaRPr lang="en-GB" altLang="en-US" dirty="0" smtClean="0"/>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27</a:t>
            </a:fld>
            <a:endParaRPr lang="bg-B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36000">
              <a:srgbClr val="CCCCFF">
                <a:alpha val="50000"/>
              </a:srgb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395288" y="0"/>
            <a:ext cx="8229600" cy="1143000"/>
          </a:xfrm>
        </p:spPr>
        <p:txBody>
          <a:bodyPr rtlCol="0">
            <a:normAutofit/>
          </a:bodyPr>
          <a:lstStyle/>
          <a:p>
            <a:pPr eaLnBrk="1" fontAlgn="auto" hangingPunct="1">
              <a:spcAft>
                <a:spcPts val="0"/>
              </a:spcAft>
              <a:defRPr/>
            </a:pPr>
            <a:r>
              <a:rPr lang="bg-BG" altLang="en-US" sz="4000" b="1" dirty="0" smtClean="0">
                <a:effectLst>
                  <a:outerShdw blurRad="50800" dist="38100" dir="5400000" algn="t" rotWithShape="0">
                    <a:prstClr val="black">
                      <a:alpha val="40000"/>
                    </a:prstClr>
                  </a:outerShdw>
                </a:effectLst>
                <a:latin typeface="Arial Narrow" pitchFamily="34" charset="0"/>
              </a:rPr>
              <a:t>Кои са фазите в живота на учителя</a:t>
            </a:r>
            <a:endParaRPr lang="en-GB" altLang="en-US" sz="4000" b="1" dirty="0" smtClean="0">
              <a:effectLst>
                <a:outerShdw blurRad="50800" dist="38100" dir="5400000" algn="t" rotWithShape="0">
                  <a:prstClr val="black">
                    <a:alpha val="40000"/>
                  </a:prstClr>
                </a:outerShdw>
              </a:effectLst>
              <a:latin typeface="Arial Narrow" pitchFamily="34" charset="0"/>
            </a:endParaRPr>
          </a:p>
        </p:txBody>
      </p:sp>
      <p:sp>
        <p:nvSpPr>
          <p:cNvPr id="3" name="Content Placeholder 2"/>
          <p:cNvSpPr>
            <a:spLocks noGrp="1"/>
          </p:cNvSpPr>
          <p:nvPr>
            <p:ph idx="1"/>
          </p:nvPr>
        </p:nvSpPr>
        <p:spPr>
          <a:xfrm>
            <a:off x="107950" y="1125538"/>
            <a:ext cx="9036050" cy="5732462"/>
          </a:xfrm>
        </p:spPr>
        <p:txBody>
          <a:bodyPr rtlCol="0">
            <a:noAutofit/>
          </a:bodyPr>
          <a:lstStyle/>
          <a:p>
            <a:pPr marL="274320" indent="-274320" eaLnBrk="1" fontAlgn="auto" hangingPunct="1">
              <a:lnSpc>
                <a:spcPct val="110000"/>
              </a:lnSpc>
              <a:spcAft>
                <a:spcPts val="600"/>
              </a:spcAft>
              <a:buClr>
                <a:schemeClr val="accent3"/>
              </a:buClr>
              <a:buFont typeface="Wingdings 2"/>
              <a:buChar char=""/>
              <a:defRPr/>
            </a:pPr>
            <a:r>
              <a:rPr lang="bg-BG" sz="2400" b="1" spc="110" dirty="0" smtClean="0">
                <a:latin typeface="Arial Narrow" pitchFamily="34" charset="0"/>
              </a:rPr>
              <a:t>Фаза на професионална реализация - </a:t>
            </a:r>
            <a:r>
              <a:rPr lang="en-GB" sz="2400" b="1" spc="110" dirty="0" smtClean="0">
                <a:latin typeface="Arial Narrow" pitchFamily="34" charset="0"/>
              </a:rPr>
              <a:t>0 </a:t>
            </a:r>
            <a:r>
              <a:rPr lang="bg-BG" sz="2400" b="1" spc="110" dirty="0" smtClean="0">
                <a:latin typeface="Arial Narrow" pitchFamily="34" charset="0"/>
              </a:rPr>
              <a:t>–</a:t>
            </a:r>
            <a:r>
              <a:rPr lang="en-GB" sz="2400" b="1" spc="110" dirty="0" smtClean="0">
                <a:latin typeface="Arial Narrow" pitchFamily="34" charset="0"/>
              </a:rPr>
              <a:t> 3</a:t>
            </a:r>
            <a:r>
              <a:rPr lang="bg-BG" sz="2400" b="1" spc="110" dirty="0" smtClean="0">
                <a:latin typeface="Arial Narrow" pitchFamily="34" charset="0"/>
              </a:rPr>
              <a:t> /първите три години/:</a:t>
            </a:r>
            <a:r>
              <a:rPr lang="en-GB" sz="2400" b="1" spc="110" dirty="0" smtClean="0">
                <a:latin typeface="Arial Narrow" pitchFamily="34" charset="0"/>
              </a:rPr>
              <a:t> </a:t>
            </a:r>
            <a:r>
              <a:rPr lang="bg-BG" sz="2400" b="1" spc="110" dirty="0" smtClean="0">
                <a:latin typeface="Arial Narrow" pitchFamily="34" charset="0"/>
              </a:rPr>
              <a:t>Отдаденост на професията и предизвикателства /наставничество/.</a:t>
            </a:r>
            <a:endParaRPr lang="en-GB" sz="2400" b="1" spc="110" dirty="0" smtClean="0">
              <a:latin typeface="Arial Narrow" pitchFamily="34" charset="0"/>
            </a:endParaRPr>
          </a:p>
          <a:p>
            <a:pPr marL="274320" indent="-274320" eaLnBrk="1" fontAlgn="auto" hangingPunct="1">
              <a:lnSpc>
                <a:spcPct val="110000"/>
              </a:lnSpc>
              <a:spcAft>
                <a:spcPts val="600"/>
              </a:spcAft>
              <a:buClr>
                <a:schemeClr val="accent3"/>
              </a:buClr>
              <a:buFont typeface="Wingdings 2"/>
              <a:buChar char=""/>
              <a:defRPr/>
            </a:pPr>
            <a:r>
              <a:rPr lang="bg-BG" sz="2400" b="1" spc="110" dirty="0" smtClean="0">
                <a:latin typeface="Arial Narrow" pitchFamily="34" charset="0"/>
              </a:rPr>
              <a:t>Фаза на професионална реализация - </a:t>
            </a:r>
            <a:r>
              <a:rPr lang="en-GB" sz="2400" b="1" spc="110" dirty="0" smtClean="0">
                <a:latin typeface="Arial Narrow" pitchFamily="34" charset="0"/>
              </a:rPr>
              <a:t>4 </a:t>
            </a:r>
            <a:r>
              <a:rPr lang="bg-BG" sz="2400" b="1" spc="110" dirty="0" smtClean="0">
                <a:latin typeface="Arial Narrow" pitchFamily="34" charset="0"/>
              </a:rPr>
              <a:t>–</a:t>
            </a:r>
            <a:r>
              <a:rPr lang="en-GB" sz="2400" b="1" spc="110" dirty="0" smtClean="0">
                <a:latin typeface="Arial Narrow" pitchFamily="34" charset="0"/>
              </a:rPr>
              <a:t> 7</a:t>
            </a:r>
            <a:r>
              <a:rPr lang="bg-BG" sz="2400" b="1" spc="110" dirty="0" smtClean="0">
                <a:latin typeface="Arial Narrow" pitchFamily="34" charset="0"/>
              </a:rPr>
              <a:t> години:</a:t>
            </a:r>
            <a:r>
              <a:rPr lang="en-GB" sz="2400" b="1" spc="110" dirty="0" smtClean="0">
                <a:latin typeface="Arial Narrow" pitchFamily="34" charset="0"/>
              </a:rPr>
              <a:t> </a:t>
            </a:r>
            <a:r>
              <a:rPr lang="bg-BG" sz="2400" b="1" spc="110" dirty="0" smtClean="0">
                <a:latin typeface="Arial Narrow" pitchFamily="34" charset="0"/>
              </a:rPr>
              <a:t> Идентифициране и ефикасност в класната стая /кариерно развитие/.</a:t>
            </a:r>
          </a:p>
          <a:p>
            <a:pPr marL="274320" indent="-274320" eaLnBrk="1" fontAlgn="auto" hangingPunct="1">
              <a:lnSpc>
                <a:spcPct val="110000"/>
              </a:lnSpc>
              <a:spcAft>
                <a:spcPts val="600"/>
              </a:spcAft>
              <a:buClr>
                <a:schemeClr val="accent3"/>
              </a:buClr>
              <a:buFont typeface="Wingdings 2"/>
              <a:buChar char=""/>
              <a:defRPr/>
            </a:pPr>
            <a:r>
              <a:rPr lang="bg-BG" sz="2400" b="1" spc="110" dirty="0">
                <a:latin typeface="Arial Narrow" pitchFamily="34" charset="0"/>
              </a:rPr>
              <a:t>Фаза на професионална реализация </a:t>
            </a:r>
            <a:r>
              <a:rPr lang="bg-BG" sz="2400" b="1" spc="110" dirty="0" smtClean="0">
                <a:latin typeface="Arial Narrow" pitchFamily="34" charset="0"/>
              </a:rPr>
              <a:t> - </a:t>
            </a:r>
            <a:r>
              <a:rPr lang="en-GB" sz="2400" b="1" spc="110" dirty="0" smtClean="0">
                <a:latin typeface="Arial Narrow" pitchFamily="34" charset="0"/>
              </a:rPr>
              <a:t>8 –</a:t>
            </a:r>
            <a:r>
              <a:rPr lang="bg-BG" sz="2400" b="1" spc="110" dirty="0" smtClean="0">
                <a:latin typeface="Arial Narrow" pitchFamily="34" charset="0"/>
              </a:rPr>
              <a:t> </a:t>
            </a:r>
            <a:r>
              <a:rPr lang="en-GB" sz="2400" b="1" spc="110" dirty="0" smtClean="0">
                <a:latin typeface="Arial Narrow" pitchFamily="34" charset="0"/>
              </a:rPr>
              <a:t>15</a:t>
            </a:r>
            <a:r>
              <a:rPr lang="bg-BG" sz="2400" b="1" spc="110" dirty="0" smtClean="0">
                <a:latin typeface="Arial Narrow" pitchFamily="34" charset="0"/>
              </a:rPr>
              <a:t> години:</a:t>
            </a:r>
            <a:r>
              <a:rPr lang="en-GB" sz="2400" b="1" spc="110" dirty="0" smtClean="0">
                <a:latin typeface="Arial Narrow" pitchFamily="34" charset="0"/>
              </a:rPr>
              <a:t> </a:t>
            </a:r>
            <a:r>
              <a:rPr lang="bg-BG" sz="2400" b="1" spc="110" dirty="0" smtClean="0">
                <a:latin typeface="Arial Narrow" pitchFamily="34" charset="0"/>
              </a:rPr>
              <a:t>Ръководене на промените и преходните етапи, засилване на идентичността /новаторите, „Учител на годината“/.</a:t>
            </a:r>
          </a:p>
          <a:p>
            <a:pPr marL="274320" indent="-274320" eaLnBrk="1" fontAlgn="auto" hangingPunct="1">
              <a:lnSpc>
                <a:spcPct val="110000"/>
              </a:lnSpc>
              <a:spcAft>
                <a:spcPts val="600"/>
              </a:spcAft>
              <a:buClr>
                <a:schemeClr val="accent3"/>
              </a:buClr>
              <a:buFont typeface="Wingdings 2"/>
              <a:buChar char=""/>
              <a:defRPr/>
            </a:pPr>
            <a:r>
              <a:rPr lang="bg-BG" sz="2400" b="1" spc="110" dirty="0" smtClean="0">
                <a:latin typeface="Arial Narrow" pitchFamily="34" charset="0"/>
              </a:rPr>
              <a:t>Фаза </a:t>
            </a:r>
            <a:r>
              <a:rPr lang="bg-BG" sz="2400" b="1" spc="110" dirty="0">
                <a:latin typeface="Arial Narrow" pitchFamily="34" charset="0"/>
              </a:rPr>
              <a:t>на професионална реализация </a:t>
            </a:r>
            <a:r>
              <a:rPr lang="bg-BG" sz="2400" b="1" spc="110" dirty="0" smtClean="0">
                <a:latin typeface="Arial Narrow" pitchFamily="34" charset="0"/>
              </a:rPr>
              <a:t> - </a:t>
            </a:r>
            <a:r>
              <a:rPr lang="en-GB" sz="2400" b="1" spc="110" dirty="0" smtClean="0">
                <a:latin typeface="Arial Narrow" pitchFamily="34" charset="0"/>
              </a:rPr>
              <a:t>16 –</a:t>
            </a:r>
            <a:r>
              <a:rPr lang="bg-BG" sz="2400" b="1" spc="110" dirty="0" smtClean="0">
                <a:latin typeface="Arial Narrow" pitchFamily="34" charset="0"/>
              </a:rPr>
              <a:t> </a:t>
            </a:r>
            <a:r>
              <a:rPr lang="en-GB" sz="2400" b="1" spc="110" dirty="0" smtClean="0">
                <a:latin typeface="Arial Narrow" pitchFamily="34" charset="0"/>
              </a:rPr>
              <a:t>23</a:t>
            </a:r>
            <a:r>
              <a:rPr lang="bg-BG" sz="2400" b="1" spc="110" dirty="0" smtClean="0">
                <a:latin typeface="Arial Narrow" pitchFamily="34" charset="0"/>
              </a:rPr>
              <a:t> години</a:t>
            </a:r>
            <a:r>
              <a:rPr lang="en-GB" sz="2400" b="1" spc="110" dirty="0" smtClean="0">
                <a:latin typeface="Arial Narrow" pitchFamily="34" charset="0"/>
              </a:rPr>
              <a:t>: </a:t>
            </a:r>
            <a:r>
              <a:rPr lang="bg-BG" sz="2400" b="1" spc="110" dirty="0" smtClean="0">
                <a:latin typeface="Arial Narrow" pitchFamily="34" charset="0"/>
              </a:rPr>
              <a:t>предизвикателства пред мотивацията и </a:t>
            </a:r>
            <a:r>
              <a:rPr lang="bg-BG" sz="2400" b="1" spc="110" dirty="0" err="1" smtClean="0">
                <a:latin typeface="Arial Narrow" pitchFamily="34" charset="0"/>
              </a:rPr>
              <a:t>отдадеността</a:t>
            </a:r>
            <a:r>
              <a:rPr lang="bg-BG" sz="2400" b="1" spc="110" dirty="0" smtClean="0">
                <a:latin typeface="Arial Narrow" pitchFamily="34" charset="0"/>
              </a:rPr>
              <a:t> /обмяна на опит, добри практики/.</a:t>
            </a:r>
            <a:endParaRPr lang="en-GB" sz="2400" b="1" spc="110" dirty="0" smtClean="0">
              <a:latin typeface="Arial Narrow" pitchFamily="34" charset="0"/>
            </a:endParaRP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28</a:t>
            </a:fld>
            <a:endParaRPr lang="bg-BG"/>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6000">
              <a:srgbClr val="CCCCFF">
                <a:alpha val="50000"/>
              </a:srgb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460375"/>
            <a:ext cx="8229600" cy="4121150"/>
          </a:xfrm>
        </p:spPr>
        <p:txBody>
          <a:bodyPr rtlCol="0">
            <a:normAutofit fontScale="47500" lnSpcReduction="20000"/>
          </a:bodyPr>
          <a:lstStyle/>
          <a:p>
            <a:pPr marL="0" indent="0" algn="ctr" defTabSz="457200" eaLnBrk="1" fontAlgn="auto" hangingPunct="1">
              <a:lnSpc>
                <a:spcPct val="80000"/>
              </a:lnSpc>
              <a:spcAft>
                <a:spcPts val="0"/>
              </a:spcAft>
              <a:buClr>
                <a:schemeClr val="folHlink"/>
              </a:buClr>
              <a:buSzPct val="60000"/>
              <a:buFont typeface="Wingdings 2" pitchFamily="18" charset="2"/>
              <a:buNone/>
              <a:defRPr/>
            </a:pPr>
            <a:endParaRPr lang="en-GB" altLang="en-US" b="1" dirty="0" smtClean="0">
              <a:solidFill>
                <a:srgbClr val="0D0D0D"/>
              </a:solidFill>
              <a:latin typeface="Arial Narrow" pitchFamily="34" charset="0"/>
              <a:ea typeface="MS PGothic" pitchFamily="34" charset="-128"/>
            </a:endParaRPr>
          </a:p>
          <a:p>
            <a:pPr marL="274320" indent="-274320" eaLnBrk="1" fontAlgn="auto" hangingPunct="1">
              <a:lnSpc>
                <a:spcPct val="130000"/>
              </a:lnSpc>
              <a:spcAft>
                <a:spcPts val="600"/>
              </a:spcAft>
              <a:buClr>
                <a:schemeClr val="accent3"/>
              </a:buClr>
              <a:buFont typeface="Wingdings 2"/>
              <a:buChar char=""/>
              <a:defRPr/>
            </a:pPr>
            <a:r>
              <a:rPr lang="bg-BG" sz="5100" b="1" spc="110" dirty="0">
                <a:latin typeface="Arial Narrow" pitchFamily="34" charset="0"/>
              </a:rPr>
              <a:t>Фаза на професионална реализация </a:t>
            </a:r>
            <a:r>
              <a:rPr lang="en-GB" sz="5100" b="1" spc="110" dirty="0">
                <a:latin typeface="Arial Narrow" pitchFamily="34" charset="0"/>
              </a:rPr>
              <a:t>24 </a:t>
            </a:r>
            <a:r>
              <a:rPr lang="bg-BG" sz="5100" b="1" spc="110" dirty="0" smtClean="0">
                <a:latin typeface="Arial Narrow" pitchFamily="34" charset="0"/>
              </a:rPr>
              <a:t>-</a:t>
            </a:r>
            <a:r>
              <a:rPr lang="en-GB" sz="5100" b="1" spc="110" dirty="0" smtClean="0">
                <a:latin typeface="Arial Narrow" pitchFamily="34" charset="0"/>
              </a:rPr>
              <a:t> </a:t>
            </a:r>
            <a:r>
              <a:rPr lang="en-GB" sz="5100" b="1" spc="110" dirty="0">
                <a:latin typeface="Arial Narrow" pitchFamily="34" charset="0"/>
              </a:rPr>
              <a:t>30</a:t>
            </a:r>
            <a:r>
              <a:rPr lang="bg-BG" sz="5100" b="1" spc="110" dirty="0">
                <a:latin typeface="Arial Narrow" pitchFamily="34" charset="0"/>
              </a:rPr>
              <a:t> години:</a:t>
            </a:r>
            <a:r>
              <a:rPr lang="en-GB" sz="5100" b="1" spc="110" dirty="0">
                <a:latin typeface="Arial Narrow" pitchFamily="34" charset="0"/>
              </a:rPr>
              <a:t> </a:t>
            </a:r>
            <a:r>
              <a:rPr lang="bg-BG" sz="5100" b="1" spc="110" dirty="0">
                <a:latin typeface="Arial Narrow" pitchFamily="34" charset="0"/>
              </a:rPr>
              <a:t>Предизвикателства пред мотивацията /Как да поддържаме, да захранваме мотивацията?/</a:t>
            </a:r>
            <a:endParaRPr lang="en-GB" sz="5100" b="1" spc="110" dirty="0">
              <a:latin typeface="Arial Narrow" pitchFamily="34" charset="0"/>
            </a:endParaRPr>
          </a:p>
          <a:p>
            <a:pPr marL="274320" indent="-274320" eaLnBrk="1" fontAlgn="auto" hangingPunct="1">
              <a:lnSpc>
                <a:spcPct val="130000"/>
              </a:lnSpc>
              <a:spcAft>
                <a:spcPts val="600"/>
              </a:spcAft>
              <a:buClr>
                <a:schemeClr val="accent3"/>
              </a:buClr>
              <a:buFont typeface="Wingdings 2"/>
              <a:buChar char=""/>
              <a:defRPr/>
            </a:pPr>
            <a:r>
              <a:rPr lang="bg-BG" sz="5100" b="1" spc="110" dirty="0">
                <a:latin typeface="Arial Narrow" pitchFamily="34" charset="0"/>
              </a:rPr>
              <a:t>Фаза на професионална реализация - над </a:t>
            </a:r>
            <a:r>
              <a:rPr lang="en-GB" sz="5100" b="1" spc="110" dirty="0">
                <a:latin typeface="Arial Narrow" pitchFamily="34" charset="0"/>
              </a:rPr>
              <a:t>31+</a:t>
            </a:r>
            <a:r>
              <a:rPr lang="bg-BG" sz="5100" b="1" spc="110" dirty="0">
                <a:latin typeface="Arial Narrow" pitchFamily="34" charset="0"/>
              </a:rPr>
              <a:t> години:</a:t>
            </a:r>
            <a:r>
              <a:rPr lang="en-GB" sz="5100" b="1" spc="110" dirty="0">
                <a:latin typeface="Arial Narrow" pitchFamily="34" charset="0"/>
              </a:rPr>
              <a:t> </a:t>
            </a:r>
            <a:r>
              <a:rPr lang="bg-BG" sz="5100" b="1" spc="110" dirty="0">
                <a:latin typeface="Arial Narrow" pitchFamily="34" charset="0"/>
              </a:rPr>
              <a:t>устойчива/неустойчива мотивация</a:t>
            </a:r>
            <a:r>
              <a:rPr lang="en-GB" sz="5100" b="1" spc="110" dirty="0">
                <a:latin typeface="Arial Narrow" pitchFamily="34" charset="0"/>
              </a:rPr>
              <a:t>, </a:t>
            </a:r>
            <a:r>
              <a:rPr lang="bg-BG" sz="5100" b="1" spc="110" dirty="0">
                <a:latin typeface="Arial Narrow" pitchFamily="34" charset="0"/>
              </a:rPr>
              <a:t>способност да се адаптира към промените /Как? Кой да направи </a:t>
            </a:r>
            <a:r>
              <a:rPr lang="bg-BG" sz="5100" b="1" spc="110" dirty="0" smtClean="0">
                <a:latin typeface="Arial Narrow" pitchFamily="34" charset="0"/>
              </a:rPr>
              <a:t>това?/</a:t>
            </a:r>
          </a:p>
          <a:p>
            <a:pPr marL="274320" indent="-274320" eaLnBrk="1" fontAlgn="auto" hangingPunct="1">
              <a:lnSpc>
                <a:spcPct val="130000"/>
              </a:lnSpc>
              <a:spcAft>
                <a:spcPts val="600"/>
              </a:spcAft>
              <a:buClr>
                <a:schemeClr val="accent3"/>
              </a:buClr>
              <a:buFont typeface="Wingdings 2"/>
              <a:buChar char=""/>
              <a:defRPr/>
            </a:pPr>
            <a:r>
              <a:rPr lang="bg-BG" altLang="en-US" sz="5100" b="1" dirty="0" smtClean="0">
                <a:solidFill>
                  <a:srgbClr val="0D0D0D"/>
                </a:solidFill>
                <a:latin typeface="Arial Narrow" pitchFamily="34" charset="0"/>
                <a:ea typeface="MS PGothic" pitchFamily="34" charset="-128"/>
              </a:rPr>
              <a:t>И да не се забравя, че изолацията е враг на усъвършенстването.</a:t>
            </a:r>
            <a:endParaRPr lang="en-GB" altLang="en-US" sz="5100" b="1" dirty="0" smtClean="0">
              <a:solidFill>
                <a:srgbClr val="0D0D0D"/>
              </a:solidFill>
              <a:latin typeface="Arial Narrow" pitchFamily="34" charset="0"/>
              <a:ea typeface="MS PGothic" pitchFamily="34" charset="-128"/>
            </a:endParaRPr>
          </a:p>
          <a:p>
            <a:pPr marL="0" indent="0" algn="ctr" defTabSz="457200" eaLnBrk="1" fontAlgn="auto" hangingPunct="1">
              <a:lnSpc>
                <a:spcPct val="80000"/>
              </a:lnSpc>
              <a:spcAft>
                <a:spcPts val="0"/>
              </a:spcAft>
              <a:buClr>
                <a:schemeClr val="folHlink"/>
              </a:buClr>
              <a:buSzPct val="60000"/>
              <a:buFont typeface="Wingdings 2" pitchFamily="18" charset="2"/>
              <a:buNone/>
              <a:defRPr/>
            </a:pPr>
            <a:endParaRPr lang="en-GB" altLang="en-US" sz="2300" b="1" i="1" dirty="0" smtClean="0">
              <a:solidFill>
                <a:schemeClr val="folHlink"/>
              </a:solidFill>
              <a:effectLst>
                <a:outerShdw blurRad="38100" dist="38100" dir="2700000" algn="tl">
                  <a:srgbClr val="C0C0C0"/>
                </a:outerShdw>
              </a:effectLst>
              <a:ea typeface="MS PGothic" pitchFamily="34" charset="-128"/>
            </a:endParaRPr>
          </a:p>
          <a:p>
            <a:pPr marL="0" indent="0" algn="ctr" defTabSz="457200" eaLnBrk="1" fontAlgn="auto" hangingPunct="1">
              <a:lnSpc>
                <a:spcPct val="80000"/>
              </a:lnSpc>
              <a:spcAft>
                <a:spcPts val="0"/>
              </a:spcAft>
              <a:buClr>
                <a:schemeClr val="folHlink"/>
              </a:buClr>
              <a:buSzPct val="60000"/>
              <a:buFont typeface="Wingdings 2" pitchFamily="18" charset="2"/>
              <a:buNone/>
              <a:defRPr/>
            </a:pPr>
            <a:endParaRPr lang="en-GB" altLang="en-US" sz="2300" b="1" i="1" dirty="0" smtClean="0">
              <a:solidFill>
                <a:schemeClr val="folHlink"/>
              </a:solidFill>
              <a:effectLst>
                <a:outerShdw blurRad="38100" dist="38100" dir="2700000" algn="tl">
                  <a:srgbClr val="C0C0C0"/>
                </a:outerShdw>
              </a:effectLst>
              <a:ea typeface="MS PGothic" pitchFamily="34" charset="-128"/>
            </a:endParaRPr>
          </a:p>
          <a:p>
            <a:pPr marL="0" indent="0" algn="ctr" defTabSz="457200" eaLnBrk="1" fontAlgn="auto" hangingPunct="1">
              <a:lnSpc>
                <a:spcPct val="80000"/>
              </a:lnSpc>
              <a:spcAft>
                <a:spcPts val="0"/>
              </a:spcAft>
              <a:buClr>
                <a:schemeClr val="folHlink"/>
              </a:buClr>
              <a:buSzPct val="60000"/>
              <a:buFont typeface="Wingdings 2" pitchFamily="18" charset="2"/>
              <a:buNone/>
              <a:defRPr/>
            </a:pPr>
            <a:endParaRPr lang="en-GB" altLang="en-US" sz="2300" b="1" i="1" dirty="0" smtClean="0">
              <a:solidFill>
                <a:schemeClr val="folHlink"/>
              </a:solidFill>
              <a:effectLst>
                <a:outerShdw blurRad="38100" dist="38100" dir="2700000" algn="tl">
                  <a:srgbClr val="C0C0C0"/>
                </a:outerShdw>
              </a:effectLst>
              <a:ea typeface="MS PGothic" pitchFamily="34" charset="-128"/>
            </a:endParaRPr>
          </a:p>
          <a:p>
            <a:pPr marL="0" indent="0" algn="ctr" defTabSz="457200" eaLnBrk="1" fontAlgn="auto" hangingPunct="1">
              <a:lnSpc>
                <a:spcPct val="80000"/>
              </a:lnSpc>
              <a:spcAft>
                <a:spcPts val="0"/>
              </a:spcAft>
              <a:buClr>
                <a:schemeClr val="folHlink"/>
              </a:buClr>
              <a:buSzPct val="60000"/>
              <a:buFont typeface="Wingdings 2" pitchFamily="18" charset="2"/>
              <a:buNone/>
              <a:defRPr/>
            </a:pPr>
            <a:endParaRPr lang="en-GB" altLang="en-US" sz="2300" b="1" i="1" dirty="0" smtClean="0">
              <a:solidFill>
                <a:schemeClr val="folHlink"/>
              </a:solidFill>
              <a:effectLst>
                <a:outerShdw blurRad="38100" dist="38100" dir="2700000" algn="tl">
                  <a:srgbClr val="C0C0C0"/>
                </a:outerShdw>
              </a:effectLst>
              <a:ea typeface="MS PGothic" pitchFamily="34" charset="-128"/>
            </a:endParaRPr>
          </a:p>
        </p:txBody>
      </p:sp>
      <p:pic>
        <p:nvPicPr>
          <p:cNvPr id="4" name="Picture 5" descr="http://www.jasonnazar.com/wp-content/uploads/2008/07/doc.gif"/>
          <p:cNvPicPr>
            <a:picLocks noChangeAspect="1" noChangeArrowheads="1"/>
          </p:cNvPicPr>
          <p:nvPr/>
        </p:nvPicPr>
        <p:blipFill>
          <a:blip r:embed="rId3" cstate="print">
            <a:duotone>
              <a:prstClr val="black"/>
              <a:schemeClr val="accent1">
                <a:tint val="45000"/>
                <a:satMod val="400000"/>
              </a:schemeClr>
            </a:duotone>
            <a:extLst/>
          </a:blip>
          <a:srcRect/>
          <a:stretch>
            <a:fillRect/>
          </a:stretch>
        </p:blipFill>
        <p:spPr bwMode="auto">
          <a:xfrm>
            <a:off x="5771705" y="3789040"/>
            <a:ext cx="3408807" cy="3024336"/>
          </a:xfrm>
          <a:prstGeom prst="rect">
            <a:avLst/>
          </a:prstGeom>
          <a:ln>
            <a:noFill/>
          </a:ln>
          <a:effectLst>
            <a:softEdge rad="112500"/>
          </a:effectLst>
          <a:extLst/>
        </p:spPr>
      </p:pic>
      <p:sp>
        <p:nvSpPr>
          <p:cNvPr id="5" name="Slide Number Placeholder 4"/>
          <p:cNvSpPr>
            <a:spLocks noGrp="1"/>
          </p:cNvSpPr>
          <p:nvPr>
            <p:ph type="sldNum" sz="quarter" idx="12"/>
          </p:nvPr>
        </p:nvSpPr>
        <p:spPr/>
        <p:txBody>
          <a:bodyPr/>
          <a:lstStyle/>
          <a:p>
            <a:pPr>
              <a:defRPr/>
            </a:pPr>
            <a:fld id="{0F426781-A99A-454D-9151-1CB6C2A55DB3}" type="slidenum">
              <a:rPr lang="bg-BG" smtClean="0"/>
              <a:pPr>
                <a:defRPr/>
              </a:pPr>
              <a:t>29</a:t>
            </a:fld>
            <a:endParaRPr lang="bg-B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95536" y="548679"/>
            <a:ext cx="5472608" cy="619268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fontScale="62500" lnSpcReduction="20000"/>
          </a:bodyPr>
          <a:lstStyle/>
          <a:p>
            <a:pPr algn="ctr" eaLnBrk="1" fontAlgn="auto" hangingPunct="1">
              <a:spcAft>
                <a:spcPts val="0"/>
              </a:spcAft>
              <a:buFont typeface="Arial" pitchFamily="34" charset="0"/>
              <a:buNone/>
              <a:defRPr/>
            </a:pPr>
            <a:r>
              <a:rPr lang="en-US" sz="4200" b="1" dirty="0" smtClean="0"/>
              <a:t>    </a:t>
            </a:r>
            <a:r>
              <a:rPr lang="bg-BG" sz="4200" b="1" dirty="0" smtClean="0">
                <a:effectLst>
                  <a:glow rad="63500">
                    <a:schemeClr val="accent4">
                      <a:satMod val="175000"/>
                      <a:alpha val="40000"/>
                    </a:schemeClr>
                  </a:glow>
                </a:effectLst>
              </a:rPr>
              <a:t>Докладът на Жак </a:t>
            </a:r>
            <a:r>
              <a:rPr lang="bg-BG" sz="4200" b="1" dirty="0" err="1" smtClean="0">
                <a:effectLst>
                  <a:glow rad="63500">
                    <a:schemeClr val="accent4">
                      <a:satMod val="175000"/>
                      <a:alpha val="40000"/>
                    </a:schemeClr>
                  </a:glow>
                </a:effectLst>
              </a:rPr>
              <a:t>Делор</a:t>
            </a:r>
            <a:r>
              <a:rPr lang="en-US" sz="4200" b="1" dirty="0">
                <a:effectLst>
                  <a:glow rad="63500">
                    <a:schemeClr val="accent4">
                      <a:satMod val="175000"/>
                      <a:alpha val="40000"/>
                    </a:schemeClr>
                  </a:glow>
                </a:effectLst>
              </a:rPr>
              <a:t> </a:t>
            </a:r>
            <a:r>
              <a:rPr lang="bg-BG" sz="4200" b="1" dirty="0" smtClean="0">
                <a:effectLst>
                  <a:glow rad="63500">
                    <a:schemeClr val="accent4">
                      <a:satMod val="175000"/>
                      <a:alpha val="40000"/>
                    </a:schemeClr>
                  </a:glow>
                </a:effectLst>
              </a:rPr>
              <a:t>„Образованието </a:t>
            </a:r>
            <a:r>
              <a:rPr lang="en-US" sz="4200" b="1" dirty="0" smtClean="0">
                <a:effectLst>
                  <a:glow rad="63500">
                    <a:schemeClr val="accent4">
                      <a:satMod val="175000"/>
                      <a:alpha val="40000"/>
                    </a:schemeClr>
                  </a:glow>
                </a:effectLst>
              </a:rPr>
              <a:t>                                 - </a:t>
            </a:r>
            <a:r>
              <a:rPr lang="bg-BG" sz="4200" b="1" dirty="0" smtClean="0">
                <a:effectLst>
                  <a:glow rad="63500">
                    <a:schemeClr val="accent4">
                      <a:satMod val="175000"/>
                      <a:alpha val="40000"/>
                    </a:schemeClr>
                  </a:glow>
                </a:effectLst>
              </a:rPr>
              <a:t>скрито съкровище“</a:t>
            </a:r>
            <a:endParaRPr lang="en-US" sz="4200" b="1" dirty="0" smtClean="0">
              <a:effectLst>
                <a:glow rad="63500">
                  <a:schemeClr val="accent4">
                    <a:satMod val="175000"/>
                    <a:alpha val="40000"/>
                  </a:schemeClr>
                </a:glow>
              </a:effectLst>
            </a:endParaRPr>
          </a:p>
          <a:p>
            <a:pPr algn="ctr" eaLnBrk="1" fontAlgn="auto" hangingPunct="1">
              <a:spcAft>
                <a:spcPts val="0"/>
              </a:spcAft>
              <a:buFont typeface="Arial" pitchFamily="34" charset="0"/>
              <a:buNone/>
              <a:defRPr/>
            </a:pPr>
            <a:r>
              <a:rPr lang="bg-BG" sz="4200" dirty="0" smtClean="0">
                <a:effectLst>
                  <a:glow rad="63500">
                    <a:schemeClr val="accent4">
                      <a:satMod val="175000"/>
                      <a:alpha val="40000"/>
                    </a:schemeClr>
                  </a:glow>
                </a:effectLst>
              </a:rPr>
              <a:t>/ЮНЕСКО 1996 г./ </a:t>
            </a:r>
            <a:endParaRPr lang="en-US" sz="4200" dirty="0" smtClean="0">
              <a:effectLst>
                <a:glow rad="63500">
                  <a:schemeClr val="accent4">
                    <a:satMod val="175000"/>
                    <a:alpha val="40000"/>
                  </a:schemeClr>
                </a:glow>
              </a:effectLst>
            </a:endParaRPr>
          </a:p>
          <a:p>
            <a:pPr algn="just" eaLnBrk="1" fontAlgn="auto" hangingPunct="1">
              <a:spcAft>
                <a:spcPts val="0"/>
              </a:spcAft>
              <a:buFont typeface="Arial" pitchFamily="34" charset="0"/>
              <a:buNone/>
              <a:defRPr/>
            </a:pPr>
            <a:r>
              <a:rPr lang="en-US" sz="3700" dirty="0" smtClean="0">
                <a:effectLst>
                  <a:glow rad="63500">
                    <a:schemeClr val="accent4">
                      <a:satMod val="175000"/>
                      <a:alpha val="40000"/>
                    </a:schemeClr>
                  </a:glow>
                </a:effectLst>
              </a:rPr>
              <a:t>     </a:t>
            </a:r>
            <a:r>
              <a:rPr lang="bg-BG" sz="4000" dirty="0" smtClean="0">
                <a:effectLst>
                  <a:glow rad="63500">
                    <a:schemeClr val="accent4">
                      <a:satMod val="175000"/>
                      <a:alpha val="40000"/>
                    </a:schemeClr>
                  </a:glow>
                </a:effectLst>
              </a:rPr>
              <a:t>определя целта на образованието по следния начин: </a:t>
            </a:r>
            <a:endParaRPr lang="en-US" sz="4000" dirty="0" smtClean="0">
              <a:effectLst>
                <a:glow rad="63500">
                  <a:schemeClr val="accent4">
                    <a:satMod val="175000"/>
                    <a:alpha val="40000"/>
                  </a:schemeClr>
                </a:glow>
              </a:effectLst>
            </a:endParaRPr>
          </a:p>
          <a:p>
            <a:pPr algn="just" eaLnBrk="1" fontAlgn="auto" hangingPunct="1">
              <a:spcAft>
                <a:spcPts val="0"/>
              </a:spcAft>
              <a:buFont typeface="Arial" pitchFamily="34" charset="0"/>
              <a:buNone/>
              <a:defRPr/>
            </a:pPr>
            <a:r>
              <a:rPr lang="en-US" sz="4200" dirty="0">
                <a:effectLst>
                  <a:glow rad="63500">
                    <a:schemeClr val="accent4">
                      <a:satMod val="175000"/>
                      <a:alpha val="40000"/>
                    </a:schemeClr>
                  </a:glow>
                </a:effectLst>
              </a:rPr>
              <a:t> </a:t>
            </a:r>
            <a:r>
              <a:rPr lang="en-US" sz="4200" dirty="0" smtClean="0">
                <a:effectLst>
                  <a:glow rad="63500">
                    <a:schemeClr val="accent4">
                      <a:satMod val="175000"/>
                      <a:alpha val="40000"/>
                    </a:schemeClr>
                  </a:glow>
                </a:effectLst>
              </a:rPr>
              <a:t>    </a:t>
            </a:r>
            <a:r>
              <a:rPr lang="bg-BG" sz="4200" dirty="0" smtClean="0">
                <a:effectLst>
                  <a:glow rad="63500">
                    <a:schemeClr val="accent4">
                      <a:satMod val="175000"/>
                      <a:alpha val="40000"/>
                    </a:schemeClr>
                  </a:glow>
                </a:effectLst>
              </a:rPr>
              <a:t>„</a:t>
            </a:r>
            <a:r>
              <a:rPr lang="bg-BG" sz="4200" dirty="0" smtClean="0">
                <a:solidFill>
                  <a:srgbClr val="002060"/>
                </a:solidFill>
                <a:effectLst>
                  <a:glow rad="63500">
                    <a:schemeClr val="accent4">
                      <a:satMod val="175000"/>
                      <a:alpha val="40000"/>
                    </a:schemeClr>
                  </a:glow>
                </a:effectLst>
              </a:rPr>
              <a:t>Образованието е ядрото на </a:t>
            </a:r>
            <a:r>
              <a:rPr lang="bg-BG" sz="4200" dirty="0" smtClean="0">
                <a:solidFill>
                  <a:srgbClr val="002060"/>
                </a:solidFill>
                <a:effectLst>
                  <a:glow rad="63500">
                    <a:schemeClr val="accent4">
                      <a:satMod val="175000"/>
                      <a:alpha val="40000"/>
                    </a:schemeClr>
                  </a:glow>
                </a:effectLst>
              </a:rPr>
              <a:t>развитието </a:t>
            </a:r>
            <a:r>
              <a:rPr lang="bg-BG" sz="4200" dirty="0" smtClean="0">
                <a:solidFill>
                  <a:srgbClr val="002060"/>
                </a:solidFill>
                <a:effectLst>
                  <a:glow rad="63500">
                    <a:schemeClr val="accent4">
                      <a:satMod val="175000"/>
                      <a:alpha val="40000"/>
                    </a:schemeClr>
                  </a:glow>
                </a:effectLst>
              </a:rPr>
              <a:t>на личността и на </a:t>
            </a:r>
            <a:r>
              <a:rPr lang="bg-BG" sz="4200" dirty="0" smtClean="0">
                <a:solidFill>
                  <a:srgbClr val="002060"/>
                </a:solidFill>
                <a:effectLst>
                  <a:glow rad="63500">
                    <a:schemeClr val="accent4">
                      <a:satMod val="175000"/>
                      <a:alpha val="40000"/>
                    </a:schemeClr>
                  </a:glow>
                </a:effectLst>
              </a:rPr>
              <a:t>обществото</a:t>
            </a:r>
            <a:r>
              <a:rPr lang="bg-BG" sz="4200" dirty="0" smtClean="0">
                <a:solidFill>
                  <a:srgbClr val="002060"/>
                </a:solidFill>
                <a:effectLst>
                  <a:glow rad="63500">
                    <a:schemeClr val="accent4">
                      <a:satMod val="175000"/>
                      <a:alpha val="40000"/>
                    </a:schemeClr>
                  </a:glow>
                </a:effectLst>
              </a:rPr>
              <a:t>. Негова задача е, да постави всеки един от нас, без изключение, в положение, в което могат напълно да бъдат развити нашите заложби, таланти, </a:t>
            </a:r>
            <a:r>
              <a:rPr lang="bg-BG" sz="4200" dirty="0" err="1" smtClean="0">
                <a:solidFill>
                  <a:srgbClr val="002060"/>
                </a:solidFill>
                <a:effectLst>
                  <a:glow rad="63500">
                    <a:schemeClr val="accent4">
                      <a:satMod val="175000"/>
                      <a:alpha val="40000"/>
                    </a:schemeClr>
                  </a:glow>
                </a:effectLst>
              </a:rPr>
              <a:t>твор</a:t>
            </a:r>
            <a:r>
              <a:rPr lang="bg-BG" sz="4200" dirty="0" smtClean="0">
                <a:solidFill>
                  <a:srgbClr val="002060"/>
                </a:solidFill>
                <a:effectLst>
                  <a:glow rad="63500">
                    <a:schemeClr val="accent4">
                      <a:satMod val="175000"/>
                      <a:alpha val="40000"/>
                    </a:schemeClr>
                  </a:glow>
                </a:effectLst>
              </a:rPr>
              <a:t> -</a:t>
            </a:r>
            <a:r>
              <a:rPr lang="bg-BG" sz="4200" dirty="0" err="1" smtClean="0">
                <a:solidFill>
                  <a:srgbClr val="002060"/>
                </a:solidFill>
                <a:effectLst>
                  <a:glow rad="63500">
                    <a:schemeClr val="accent4">
                      <a:satMod val="175000"/>
                      <a:alpha val="40000"/>
                    </a:schemeClr>
                  </a:glow>
                </a:effectLst>
              </a:rPr>
              <a:t>чески</a:t>
            </a:r>
            <a:r>
              <a:rPr lang="bg-BG" sz="4200" dirty="0" smtClean="0">
                <a:solidFill>
                  <a:srgbClr val="002060"/>
                </a:solidFill>
                <a:effectLst>
                  <a:glow rad="63500">
                    <a:schemeClr val="accent4">
                      <a:satMod val="175000"/>
                      <a:alpha val="40000"/>
                    </a:schemeClr>
                  </a:glow>
                </a:effectLst>
              </a:rPr>
              <a:t> </a:t>
            </a:r>
            <a:r>
              <a:rPr lang="bg-BG" sz="4200" dirty="0" smtClean="0">
                <a:solidFill>
                  <a:srgbClr val="002060"/>
                </a:solidFill>
                <a:effectLst>
                  <a:glow rad="63500">
                    <a:schemeClr val="accent4">
                      <a:satMod val="175000"/>
                      <a:alpha val="40000"/>
                    </a:schemeClr>
                  </a:glow>
                </a:effectLst>
              </a:rPr>
              <a:t>потенциал, включително отговорността за собствения ни живот и постигането на личните ни цели и реализация.</a:t>
            </a:r>
            <a:r>
              <a:rPr lang="bg-BG" sz="4200" dirty="0" smtClean="0">
                <a:effectLst>
                  <a:glow rad="63500">
                    <a:schemeClr val="accent4">
                      <a:satMod val="175000"/>
                      <a:alpha val="40000"/>
                    </a:schemeClr>
                  </a:glow>
                </a:effectLst>
              </a:rPr>
              <a:t>“</a:t>
            </a:r>
          </a:p>
          <a:p>
            <a:pPr eaLnBrk="1" fontAlgn="auto" hangingPunct="1">
              <a:spcAft>
                <a:spcPts val="0"/>
              </a:spcAft>
              <a:defRPr/>
            </a:pPr>
            <a:endParaRPr lang="bg-BG" dirty="0"/>
          </a:p>
        </p:txBody>
      </p:sp>
      <p:pic>
        <p:nvPicPr>
          <p:cNvPr id="6" name="Картина 5" descr="Jak Delor.jpg"/>
          <p:cNvPicPr>
            <a:picLocks noChangeAspect="1"/>
          </p:cNvPicPr>
          <p:nvPr/>
        </p:nvPicPr>
        <p:blipFill>
          <a:blip r:embed="rId3" cstate="print"/>
          <a:stretch>
            <a:fillRect/>
          </a:stretch>
        </p:blipFill>
        <p:spPr>
          <a:xfrm>
            <a:off x="6012160" y="548680"/>
            <a:ext cx="2581275"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3</a:t>
            </a:fld>
            <a:endParaRPr lang="bg-B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14" descr="http://www.profile-comments.com/images/dance/images/GRADUATION-DANCE.gif"/>
          <p:cNvPicPr>
            <a:picLocks noChangeAspect="1" noChangeArrowheads="1" noCrop="1"/>
          </p:cNvPicPr>
          <p:nvPr/>
        </p:nvPicPr>
        <p:blipFill>
          <a:blip r:embed="rId4" cstate="print">
            <a:extLst/>
          </a:blip>
          <a:srcRect/>
          <a:stretch>
            <a:fillRect/>
          </a:stretch>
        </p:blipFill>
        <p:spPr bwMode="auto">
          <a:xfrm>
            <a:off x="7771060" y="1944803"/>
            <a:ext cx="1265436" cy="2636325"/>
          </a:xfrm>
          <a:prstGeom prst="rect">
            <a:avLst/>
          </a:prstGeom>
          <a:ln>
            <a:noFill/>
          </a:ln>
          <a:effectLst>
            <a:softEdge rad="112500"/>
          </a:effectLst>
          <a:extLst/>
        </p:spPr>
      </p:pic>
      <p:sp>
        <p:nvSpPr>
          <p:cNvPr id="32771" name="Rectangle 3"/>
          <p:cNvSpPr>
            <a:spLocks noChangeArrowheads="1"/>
          </p:cNvSpPr>
          <p:nvPr/>
        </p:nvSpPr>
        <p:spPr bwMode="auto">
          <a:xfrm>
            <a:off x="611188" y="404813"/>
            <a:ext cx="6122987" cy="522287"/>
          </a:xfrm>
          <a:prstGeom prst="rect">
            <a:avLst/>
          </a:prstGeom>
          <a:noFill/>
          <a:ln w="9525">
            <a:noFill/>
            <a:miter lim="800000"/>
            <a:headEnd/>
            <a:tailEnd/>
          </a:ln>
        </p:spPr>
        <p:txBody>
          <a:bodyPr>
            <a:spAutoFit/>
          </a:bodyPr>
          <a:lstStyle/>
          <a:p>
            <a:pPr defTabSz="457200"/>
            <a:r>
              <a:rPr lang="bg-BG" altLang="en-US" sz="2800" b="1">
                <a:solidFill>
                  <a:srgbClr val="0094C8"/>
                </a:solidFill>
                <a:latin typeface="Calibri" pitchFamily="34" charset="0"/>
                <a:ea typeface="ヒラギノ角ゴ Pro W3"/>
                <a:cs typeface="ヒラギノ角ゴ Pro W3"/>
              </a:rPr>
              <a:t>Училището е добро когато</a:t>
            </a:r>
            <a:r>
              <a:rPr lang="en-US" altLang="en-US" sz="2800" b="1">
                <a:solidFill>
                  <a:srgbClr val="0094C8"/>
                </a:solidFill>
                <a:latin typeface="Calibri" pitchFamily="34" charset="0"/>
                <a:ea typeface="ヒラギノ角ゴ Pro W3"/>
                <a:cs typeface="ヒラギノ角ゴ Pro W3"/>
              </a:rPr>
              <a:t>…</a:t>
            </a:r>
            <a:endParaRPr lang="en-US" altLang="en-US" sz="2800">
              <a:solidFill>
                <a:srgbClr val="0094C8"/>
              </a:solidFill>
              <a:latin typeface="Calibri" pitchFamily="34" charset="0"/>
              <a:ea typeface="ヒラギノ角ゴ Pro W3"/>
              <a:cs typeface="ヒラギノ角ゴ Pro W3"/>
            </a:endParaRPr>
          </a:p>
        </p:txBody>
      </p:sp>
      <p:sp>
        <p:nvSpPr>
          <p:cNvPr id="32772" name="Rectangle 4"/>
          <p:cNvSpPr>
            <a:spLocks noChangeArrowheads="1"/>
          </p:cNvSpPr>
          <p:nvPr/>
        </p:nvSpPr>
        <p:spPr bwMode="auto">
          <a:xfrm>
            <a:off x="611188" y="1052513"/>
            <a:ext cx="7850187" cy="1754187"/>
          </a:xfrm>
          <a:prstGeom prst="rect">
            <a:avLst/>
          </a:prstGeom>
          <a:noFill/>
          <a:ln w="9525">
            <a:noFill/>
            <a:miter lim="800000"/>
            <a:headEnd/>
            <a:tailEnd/>
          </a:ln>
        </p:spPr>
        <p:txBody>
          <a:bodyPr>
            <a:spAutoFit/>
          </a:bodyPr>
          <a:lstStyle/>
          <a:p>
            <a:pPr defTabSz="457200">
              <a:spcBef>
                <a:spcPts val="600"/>
              </a:spcBef>
              <a:spcAft>
                <a:spcPts val="600"/>
              </a:spcAft>
            </a:pPr>
            <a:r>
              <a:rPr lang="bg-BG" altLang="en-US" sz="2200">
                <a:latin typeface="Arial Narrow" pitchFamily="34" charset="0"/>
                <a:ea typeface="ヒラギノ角ゴ Pro W3"/>
                <a:cs typeface="ヒラギノ角ゴ Pro W3"/>
              </a:rPr>
              <a:t>Лидерите създават възможности за споделяне на добрия опит.</a:t>
            </a:r>
            <a:endParaRPr lang="en-US" altLang="en-US" sz="2200">
              <a:latin typeface="Arial Narrow" pitchFamily="34" charset="0"/>
              <a:ea typeface="ヒラギノ角ゴ Pro W3"/>
              <a:cs typeface="ヒラギノ角ゴ Pro W3"/>
            </a:endParaRPr>
          </a:p>
          <a:p>
            <a:pPr defTabSz="457200">
              <a:spcBef>
                <a:spcPts val="600"/>
              </a:spcBef>
              <a:spcAft>
                <a:spcPts val="600"/>
              </a:spcAft>
            </a:pPr>
            <a:r>
              <a:rPr lang="bg-BG" altLang="en-US" sz="2200">
                <a:latin typeface="Arial Narrow" pitchFamily="34" charset="0"/>
                <a:ea typeface="ヒラギノ角ゴ Pro W3"/>
                <a:cs typeface="ヒラギノ角ゴ Pro W3"/>
              </a:rPr>
              <a:t>Има планирана програма за оценяване на практиките в класната стая</a:t>
            </a:r>
            <a:r>
              <a:rPr lang="en-US" altLang="en-US" sz="2200">
                <a:latin typeface="Arial Narrow" pitchFamily="34" charset="0"/>
                <a:ea typeface="ヒラギノ角ゴ Pro W3"/>
                <a:cs typeface="ヒラギノ角ゴ Pro W3"/>
              </a:rPr>
              <a:t>.</a:t>
            </a:r>
          </a:p>
          <a:p>
            <a:pPr defTabSz="457200">
              <a:spcBef>
                <a:spcPts val="600"/>
              </a:spcBef>
              <a:spcAft>
                <a:spcPts val="600"/>
              </a:spcAft>
            </a:pPr>
            <a:r>
              <a:rPr lang="bg-BG" altLang="en-US" sz="2200">
                <a:latin typeface="Arial Narrow" pitchFamily="34" charset="0"/>
                <a:ea typeface="ヒラギノ角ゴ Pro W3"/>
                <a:cs typeface="ヒラギノ角ゴ Pro W3"/>
              </a:rPr>
              <a:t>Плановете за развитие включват приоритети, свързани с ученето        и преподаването.</a:t>
            </a:r>
            <a:endParaRPr lang="en-US" altLang="en-US" sz="2200">
              <a:latin typeface="Arial Narrow" pitchFamily="34" charset="0"/>
              <a:ea typeface="ヒラギノ角ゴ Pro W3"/>
              <a:cs typeface="ヒラギノ角ゴ Pro W3"/>
            </a:endParaRPr>
          </a:p>
        </p:txBody>
      </p:sp>
      <p:sp>
        <p:nvSpPr>
          <p:cNvPr id="24581" name="Rectangle 5"/>
          <p:cNvSpPr>
            <a:spLocks noChangeArrowheads="1"/>
          </p:cNvSpPr>
          <p:nvPr/>
        </p:nvSpPr>
        <p:spPr bwMode="auto">
          <a:xfrm>
            <a:off x="611188" y="3213100"/>
            <a:ext cx="7278687" cy="523875"/>
          </a:xfrm>
          <a:prstGeom prst="rect">
            <a:avLst/>
          </a:prstGeom>
          <a:noFill/>
          <a:ln w="9525">
            <a:noFill/>
            <a:miter lim="800000"/>
            <a:headEnd/>
            <a:tailEnd/>
          </a:ln>
        </p:spPr>
        <p:txBody>
          <a:bodyPr>
            <a:spAutoFit/>
          </a:bodyPr>
          <a:lstStyle/>
          <a:p>
            <a:pPr defTabSz="457200"/>
            <a:r>
              <a:rPr lang="bg-BG" altLang="en-US" sz="2800" b="1">
                <a:solidFill>
                  <a:srgbClr val="FF0066"/>
                </a:solidFill>
                <a:latin typeface="Calibri" pitchFamily="34" charset="0"/>
                <a:ea typeface="ヒラギノ角ゴ Pro W3"/>
                <a:cs typeface="ヒラギノ角ゴ Pro W3"/>
              </a:rPr>
              <a:t>Училището е отлично когато</a:t>
            </a:r>
            <a:r>
              <a:rPr lang="en-US" altLang="en-US" sz="2800" b="1">
                <a:solidFill>
                  <a:srgbClr val="FF0066"/>
                </a:solidFill>
                <a:latin typeface="Calibri" pitchFamily="34" charset="0"/>
                <a:ea typeface="ヒラギノ角ゴ Pro W3"/>
                <a:cs typeface="ヒラギノ角ゴ Pro W3"/>
              </a:rPr>
              <a:t>…</a:t>
            </a:r>
            <a:endParaRPr lang="en-US" altLang="en-US" sz="2800">
              <a:solidFill>
                <a:srgbClr val="FF0066"/>
              </a:solidFill>
              <a:latin typeface="Calibri" pitchFamily="34" charset="0"/>
              <a:ea typeface="ヒラギノ角ゴ Pro W3"/>
              <a:cs typeface="ヒラギノ角ゴ Pro W3"/>
            </a:endParaRPr>
          </a:p>
        </p:txBody>
      </p:sp>
      <p:sp>
        <p:nvSpPr>
          <p:cNvPr id="24582" name="Rectangle 6"/>
          <p:cNvSpPr>
            <a:spLocks noChangeArrowheads="1"/>
          </p:cNvSpPr>
          <p:nvPr/>
        </p:nvSpPr>
        <p:spPr bwMode="auto">
          <a:xfrm>
            <a:off x="539750" y="3933825"/>
            <a:ext cx="8304213" cy="2768600"/>
          </a:xfrm>
          <a:prstGeom prst="rect">
            <a:avLst/>
          </a:prstGeom>
          <a:noFill/>
          <a:ln w="9525">
            <a:noFill/>
            <a:miter lim="800000"/>
            <a:headEnd/>
            <a:tailEnd/>
          </a:ln>
        </p:spPr>
        <p:txBody>
          <a:bodyPr>
            <a:spAutoFit/>
          </a:bodyPr>
          <a:lstStyle/>
          <a:p>
            <a:pPr defTabSz="457200">
              <a:spcBef>
                <a:spcPts val="600"/>
              </a:spcBef>
              <a:spcAft>
                <a:spcPts val="600"/>
              </a:spcAft>
            </a:pPr>
            <a:r>
              <a:rPr lang="bg-BG" altLang="en-US" sz="2200">
                <a:latin typeface="Arial Narrow" pitchFamily="34" charset="0"/>
                <a:ea typeface="ヒラギノ角ゴ Pro W3"/>
                <a:cs typeface="ヒラギノ角ゴ Pro W3"/>
              </a:rPr>
              <a:t>Персоналът обсъжда работата си</a:t>
            </a:r>
            <a:r>
              <a:rPr lang="en-US" altLang="en-US" sz="2200">
                <a:latin typeface="Arial Narrow" pitchFamily="34" charset="0"/>
                <a:ea typeface="ヒラギノ角ゴ Pro W3"/>
                <a:cs typeface="ヒラギノ角ゴ Pro W3"/>
              </a:rPr>
              <a:t>, </a:t>
            </a:r>
            <a:r>
              <a:rPr lang="bg-BG" altLang="en-US" sz="2200">
                <a:latin typeface="Arial Narrow" pitchFamily="34" charset="0"/>
                <a:ea typeface="ヒラギノ角ゴ Pro W3"/>
                <a:cs typeface="ヒラギノ角ゴ Pro W3"/>
              </a:rPr>
              <a:t>споделя знания. Учителите  наблюдават работата си и си помагат едни на други.</a:t>
            </a:r>
            <a:endParaRPr lang="en-US" altLang="en-US" sz="2200">
              <a:latin typeface="Arial Narrow" pitchFamily="34" charset="0"/>
              <a:ea typeface="ヒラギノ角ゴ Pro W3"/>
              <a:cs typeface="ヒラギノ角ゴ Pro W3"/>
            </a:endParaRPr>
          </a:p>
          <a:p>
            <a:pPr defTabSz="457200">
              <a:spcBef>
                <a:spcPts val="600"/>
              </a:spcBef>
              <a:spcAft>
                <a:spcPts val="600"/>
              </a:spcAft>
            </a:pPr>
            <a:r>
              <a:rPr lang="bg-BG" altLang="en-US" sz="2200">
                <a:latin typeface="Arial Narrow" pitchFamily="34" charset="0"/>
                <a:ea typeface="ヒラギノ角ゴ Pro W3"/>
                <a:cs typeface="ヒラギノ角ゴ Pro W3"/>
              </a:rPr>
              <a:t>Даването на обратна връзка и оценяването да се превърнат в рутинно действие в класната стая, така, че фокусът да бъде върху непрекъснатото подобряване на ученето и преподаването.</a:t>
            </a:r>
            <a:endParaRPr lang="en-US" altLang="en-US" sz="2200">
              <a:latin typeface="Arial Narrow" pitchFamily="34" charset="0"/>
              <a:ea typeface="ヒラギノ角ゴ Pro W3"/>
              <a:cs typeface="ヒラギノ角ゴ Pro W3"/>
            </a:endParaRPr>
          </a:p>
          <a:p>
            <a:pPr defTabSz="457200">
              <a:spcBef>
                <a:spcPts val="600"/>
              </a:spcBef>
              <a:spcAft>
                <a:spcPts val="600"/>
              </a:spcAft>
            </a:pPr>
            <a:r>
              <a:rPr lang="bg-BG" altLang="en-US" sz="2200">
                <a:latin typeface="Arial Narrow" pitchFamily="34" charset="0"/>
                <a:ea typeface="ヒラギノ角ゴ Pro W3"/>
                <a:cs typeface="ヒラギノ角ゴ Pro W3"/>
              </a:rPr>
              <a:t>Отговорността на персонала да идентифицира предизвикателствата за </a:t>
            </a:r>
            <a:br>
              <a:rPr lang="bg-BG" altLang="en-US" sz="2200">
                <a:latin typeface="Arial Narrow" pitchFamily="34" charset="0"/>
                <a:ea typeface="ヒラギノ角ゴ Pro W3"/>
                <a:cs typeface="ヒラギノ角ゴ Pro W3"/>
              </a:rPr>
            </a:br>
            <a:r>
              <a:rPr lang="bg-BG" altLang="en-US" sz="2200">
                <a:latin typeface="Arial Narrow" pitchFamily="34" charset="0"/>
                <a:ea typeface="ヒラギノ角ゴ Pro W3"/>
                <a:cs typeface="ヒラギノ角ゴ Pro W3"/>
              </a:rPr>
              <a:t>в бъдеще е сигурна и устойчива.</a:t>
            </a:r>
            <a:endParaRPr lang="en-US" altLang="en-US" sz="2200">
              <a:latin typeface="Arial Narrow" pitchFamily="34" charset="0"/>
              <a:ea typeface="ヒラギノ角ゴ Pro W3"/>
              <a:cs typeface="ヒラギノ角ゴ Pro W3"/>
            </a:endParaRPr>
          </a:p>
        </p:txBody>
      </p:sp>
      <p:sp>
        <p:nvSpPr>
          <p:cNvPr id="8" name="Slide Number Placeholder 7"/>
          <p:cNvSpPr>
            <a:spLocks noGrp="1"/>
          </p:cNvSpPr>
          <p:nvPr>
            <p:ph type="sldNum" sz="quarter" idx="12"/>
          </p:nvPr>
        </p:nvSpPr>
        <p:spPr/>
        <p:txBody>
          <a:bodyPr/>
          <a:lstStyle/>
          <a:p>
            <a:pPr>
              <a:defRPr/>
            </a:pPr>
            <a:fld id="{0F426781-A99A-454D-9151-1CB6C2A55DB3}" type="slidenum">
              <a:rPr lang="bg-BG" smtClean="0"/>
              <a:pPr>
                <a:defRPr/>
              </a:pPr>
              <a:t>30</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4294967295"/>
          </p:nvPr>
        </p:nvSpPr>
        <p:spPr>
          <a:xfrm>
            <a:off x="457200" y="1135063"/>
            <a:ext cx="8229600" cy="4525962"/>
          </a:xfrm>
        </p:spPr>
        <p:txBody>
          <a:bodyPr/>
          <a:lstStyle/>
          <a:p>
            <a:pPr eaLnBrk="1" hangingPunct="1">
              <a:buFont typeface="Arial" pitchFamily="34" charset="0"/>
              <a:buNone/>
            </a:pPr>
            <a:r>
              <a:rPr lang="bg-BG" altLang="en-US" smtClean="0">
                <a:latin typeface="Arial Narrow" pitchFamily="34" charset="0"/>
              </a:rPr>
              <a:t>Популяризира споделен подход, който: </a:t>
            </a:r>
            <a:endParaRPr lang="en-GB" altLang="en-US" smtClean="0">
              <a:latin typeface="Arial Narrow" pitchFamily="34" charset="0"/>
            </a:endParaRPr>
          </a:p>
          <a:p>
            <a:pPr lvl="1" eaLnBrk="1" hangingPunct="1"/>
            <a:r>
              <a:rPr lang="bg-BG" altLang="en-US" sz="3000" smtClean="0">
                <a:latin typeface="Arial Narrow" pitchFamily="34" charset="0"/>
              </a:rPr>
              <a:t>намира решения,</a:t>
            </a:r>
            <a:endParaRPr lang="en-GB" altLang="en-US" sz="3000" smtClean="0">
              <a:latin typeface="Arial Narrow" pitchFamily="34" charset="0"/>
            </a:endParaRPr>
          </a:p>
          <a:p>
            <a:pPr lvl="1" eaLnBrk="1" hangingPunct="1"/>
            <a:r>
              <a:rPr lang="bg-BG" altLang="en-US" sz="3000" smtClean="0">
                <a:latin typeface="Arial Narrow" pitchFamily="34" charset="0"/>
              </a:rPr>
              <a:t>позволява на децата да получат помощ.</a:t>
            </a:r>
            <a:r>
              <a:rPr lang="en-GB" altLang="en-US" sz="2300" smtClean="0">
                <a:latin typeface="Arial Narrow" pitchFamily="34" charset="0"/>
              </a:rPr>
              <a:t/>
            </a:r>
            <a:br>
              <a:rPr lang="en-GB" altLang="en-US" sz="2300" smtClean="0">
                <a:latin typeface="Arial Narrow" pitchFamily="34" charset="0"/>
              </a:rPr>
            </a:br>
            <a:endParaRPr lang="en-GB" altLang="en-US" sz="2300" smtClean="0">
              <a:latin typeface="Arial Narrow" pitchFamily="34" charset="0"/>
            </a:endParaRPr>
          </a:p>
        </p:txBody>
      </p:sp>
      <p:sp>
        <p:nvSpPr>
          <p:cNvPr id="33795" name="Правоъгълник 2"/>
          <p:cNvSpPr>
            <a:spLocks noChangeArrowheads="1"/>
          </p:cNvSpPr>
          <p:nvPr/>
        </p:nvSpPr>
        <p:spPr bwMode="auto">
          <a:xfrm>
            <a:off x="1187450" y="260350"/>
            <a:ext cx="6697663" cy="646113"/>
          </a:xfrm>
          <a:prstGeom prst="rect">
            <a:avLst/>
          </a:prstGeom>
          <a:noFill/>
          <a:ln w="9525">
            <a:noFill/>
            <a:miter lim="800000"/>
            <a:headEnd/>
            <a:tailEnd/>
          </a:ln>
        </p:spPr>
        <p:txBody>
          <a:bodyPr>
            <a:spAutoFit/>
          </a:bodyPr>
          <a:lstStyle/>
          <a:p>
            <a:pPr defTabSz="457200"/>
            <a:r>
              <a:rPr lang="bg-BG" altLang="en-US" sz="3600" b="1">
                <a:solidFill>
                  <a:srgbClr val="FF0066"/>
                </a:solidFill>
                <a:latin typeface="Calibri" pitchFamily="34" charset="0"/>
                <a:ea typeface="ヒラギノ角ゴ Pro W3"/>
                <a:cs typeface="ヒラギノ角ゴ Pro W3"/>
              </a:rPr>
              <a:t>Училището е отлично когато</a:t>
            </a:r>
            <a:r>
              <a:rPr lang="en-US" altLang="en-US" sz="3600" b="1">
                <a:solidFill>
                  <a:srgbClr val="FF0066"/>
                </a:solidFill>
                <a:latin typeface="Calibri" pitchFamily="34" charset="0"/>
                <a:ea typeface="ヒラギノ角ゴ Pro W3"/>
                <a:cs typeface="ヒラギノ角ゴ Pro W3"/>
              </a:rPr>
              <a:t>…</a:t>
            </a:r>
            <a:endParaRPr lang="en-US" altLang="en-US" sz="3600">
              <a:solidFill>
                <a:srgbClr val="FF0066"/>
              </a:solidFill>
              <a:latin typeface="Calibri" pitchFamily="34" charset="0"/>
              <a:ea typeface="ヒラギノ角ゴ Pro W3"/>
              <a:cs typeface="ヒラギノ角ゴ Pro W3"/>
            </a:endParaRPr>
          </a:p>
        </p:txBody>
      </p:sp>
      <p:pic>
        <p:nvPicPr>
          <p:cNvPr id="33796" name="Picture 4" descr="G:\111Pictures\u-shte.gif"/>
          <p:cNvPicPr>
            <a:picLocks noGrp="1" noChangeAspect="1" noChangeArrowheads="1" noCrop="1"/>
          </p:cNvPicPr>
          <p:nvPr>
            <p:ph idx="1"/>
          </p:nvPr>
        </p:nvPicPr>
        <p:blipFill>
          <a:blip r:embed="rId3" cstate="print"/>
          <a:srcRect/>
          <a:stretch>
            <a:fillRect/>
          </a:stretch>
        </p:blipFill>
        <p:spPr>
          <a:xfrm>
            <a:off x="539750" y="3014663"/>
            <a:ext cx="3352800" cy="3438525"/>
          </a:xfrm>
        </p:spPr>
      </p:pic>
      <p:sp>
        <p:nvSpPr>
          <p:cNvPr id="33797" name="Правоъгълник 4"/>
          <p:cNvSpPr>
            <a:spLocks noChangeArrowheads="1"/>
          </p:cNvSpPr>
          <p:nvPr/>
        </p:nvSpPr>
        <p:spPr bwMode="auto">
          <a:xfrm>
            <a:off x="4140200" y="3446463"/>
            <a:ext cx="4572000" cy="2862262"/>
          </a:xfrm>
          <a:prstGeom prst="rect">
            <a:avLst/>
          </a:prstGeom>
          <a:noFill/>
          <a:ln w="9525">
            <a:noFill/>
            <a:miter lim="800000"/>
            <a:headEnd/>
            <a:tailEnd/>
          </a:ln>
        </p:spPr>
        <p:txBody>
          <a:bodyPr>
            <a:spAutoFit/>
          </a:bodyPr>
          <a:lstStyle/>
          <a:p>
            <a:pPr lvl="1"/>
            <a:r>
              <a:rPr lang="bg-BG" altLang="en-US" sz="3000">
                <a:latin typeface="Arial Narrow" pitchFamily="34" charset="0"/>
              </a:rPr>
              <a:t>Подкрепя позитивното отношение към различните култури и системи</a:t>
            </a:r>
            <a:endParaRPr lang="en-GB" altLang="en-US" sz="3000">
              <a:latin typeface="Arial Narrow" pitchFamily="34" charset="0"/>
            </a:endParaRPr>
          </a:p>
          <a:p>
            <a:pPr lvl="1"/>
            <a:r>
              <a:rPr lang="bg-BG" altLang="en-US" sz="3000">
                <a:latin typeface="Arial Narrow" pitchFamily="34" charset="0"/>
              </a:rPr>
              <a:t>Включва съвместна работа.</a:t>
            </a:r>
            <a:endParaRPr lang="bg-BG" altLang="bg-BG">
              <a:latin typeface="Arial Narrow" pitchFamily="34" charset="0"/>
            </a:endParaRPr>
          </a:p>
        </p:txBody>
      </p:sp>
      <p:pic>
        <p:nvPicPr>
          <p:cNvPr id="33798" name="Picture 6" descr="G:\111Pictures\000\kura.gif"/>
          <p:cNvPicPr>
            <a:picLocks noChangeAspect="1" noChangeArrowheads="1" noCrop="1"/>
          </p:cNvPicPr>
          <p:nvPr/>
        </p:nvPicPr>
        <p:blipFill>
          <a:blip r:embed="rId4" cstate="print"/>
          <a:srcRect/>
          <a:stretch>
            <a:fillRect/>
          </a:stretch>
        </p:blipFill>
        <p:spPr bwMode="auto">
          <a:xfrm>
            <a:off x="7451725" y="1052513"/>
            <a:ext cx="1260475" cy="1260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F426781-A99A-454D-9151-1CB6C2A55DB3}" type="slidenum">
              <a:rPr lang="bg-BG" smtClean="0"/>
              <a:pPr>
                <a:defRPr/>
              </a:pPr>
              <a:t>31</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2000"/>
                                        <p:tgtEl>
                                          <p:spTgt spid="706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659">
                                            <p:txEl>
                                              <p:pRg st="1" end="1"/>
                                            </p:txEl>
                                          </p:spTgt>
                                        </p:tgtEl>
                                        <p:attrNameLst>
                                          <p:attrName>style.visibility</p:attrName>
                                        </p:attrNameLst>
                                      </p:cBhvr>
                                      <p:to>
                                        <p:strVal val="visible"/>
                                      </p:to>
                                    </p:set>
                                    <p:animEffect transition="in" filter="fade">
                                      <p:cBhvr>
                                        <p:cTn id="10" dur="2000"/>
                                        <p:tgtEl>
                                          <p:spTgt spid="706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Effect transition="in" filter="fade">
                                      <p:cBhvr>
                                        <p:cTn id="13" dur="20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1835696" y="687834"/>
            <a:ext cx="6203032" cy="108498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fontScale="90000"/>
          </a:bodyPr>
          <a:lstStyle/>
          <a:p>
            <a:pPr eaLnBrk="1" fontAlgn="auto" hangingPunct="1">
              <a:spcAft>
                <a:spcPts val="0"/>
              </a:spcAft>
              <a:defRPr/>
            </a:pPr>
            <a:r>
              <a:rPr lang="bg-BG"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latin typeface="Arial Narrow" pitchFamily="34" charset="0"/>
              </a:rPr>
              <a:t>Децата са </a:t>
            </a:r>
            <a:r>
              <a:rPr lang="bg-BG" alt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latin typeface="Arial Narrow" pitchFamily="34" charset="0"/>
              </a:rPr>
              <a:t>благополучни</a:t>
            </a:r>
            <a:r>
              <a:rPr lang="bg-BG"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latin typeface="Arial Narrow" pitchFamily="34" charset="0"/>
              </a:rPr>
              <a:t>, когато са</a:t>
            </a:r>
            <a:r>
              <a:rPr lang="en-GB"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latin typeface="Arial Narrow" pitchFamily="34" charset="0"/>
              </a:rPr>
              <a:t>:</a:t>
            </a:r>
            <a:endParaRPr lang="en-GB"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endParaRPr>
          </a:p>
        </p:txBody>
      </p:sp>
      <p:sp>
        <p:nvSpPr>
          <p:cNvPr id="54275" name="Rectangle 3"/>
          <p:cNvSpPr>
            <a:spLocks noGrp="1" noChangeArrowheads="1"/>
          </p:cNvSpPr>
          <p:nvPr>
            <p:ph type="body" idx="4294967295"/>
          </p:nvPr>
        </p:nvSpPr>
        <p:spPr>
          <a:xfrm>
            <a:off x="457200" y="1628800"/>
            <a:ext cx="8507288" cy="4968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marL="447675" lvl="1" indent="-182563" defTabSz="1014413" eaLnBrk="1" fontAlgn="auto" hangingPunct="1">
              <a:spcAft>
                <a:spcPts val="0"/>
              </a:spcAft>
              <a:tabLst>
                <a:tab pos="447675" algn="l"/>
                <a:tab pos="1887538" algn="l"/>
              </a:tabLst>
              <a:defRPr/>
            </a:pPr>
            <a:endParaRPr lang="bg-BG" altLang="en-US" b="1" dirty="0" smtClean="0">
              <a:solidFill>
                <a:srgbClr val="0000FF"/>
              </a:solidFill>
              <a:latin typeface="Arial Narrow" pitchFamily="34" charset="0"/>
            </a:endParaRPr>
          </a:p>
          <a:p>
            <a:pPr marL="447675" lvl="1" indent="-182563" defTabSz="1014413" eaLnBrk="1" fontAlgn="auto" hangingPunct="1">
              <a:spcAft>
                <a:spcPts val="0"/>
              </a:spcAft>
              <a:tabLst>
                <a:tab pos="447675" algn="l"/>
                <a:tab pos="1887538" algn="l"/>
              </a:tabLst>
              <a:defRPr/>
            </a:pPr>
            <a:r>
              <a:rPr lang="bg-BG" altLang="en-US" b="1" dirty="0" smtClean="0">
                <a:solidFill>
                  <a:srgbClr val="0000FF"/>
                </a:solidFill>
                <a:latin typeface="Arial Narrow" pitchFamily="34" charset="0"/>
              </a:rPr>
              <a:t> Уверени индивиди</a:t>
            </a:r>
            <a:endParaRPr lang="en-GB" altLang="en-US" b="1" dirty="0" smtClean="0">
              <a:solidFill>
                <a:srgbClr val="0000FF"/>
              </a:solidFill>
              <a:latin typeface="Arial Narrow" pitchFamily="34" charset="0"/>
            </a:endParaRPr>
          </a:p>
          <a:p>
            <a:pPr marL="447675" lvl="1" indent="-182563" defTabSz="1014413" eaLnBrk="1" fontAlgn="auto" hangingPunct="1">
              <a:spcAft>
                <a:spcPts val="0"/>
              </a:spcAft>
              <a:tabLst>
                <a:tab pos="447675" algn="l"/>
                <a:tab pos="1887538" algn="l"/>
              </a:tabLst>
              <a:defRPr/>
            </a:pPr>
            <a:r>
              <a:rPr lang="bg-BG" altLang="en-US" b="1" dirty="0" smtClean="0">
                <a:solidFill>
                  <a:srgbClr val="0000FF"/>
                </a:solidFill>
                <a:latin typeface="Arial Narrow" pitchFamily="34" charset="0"/>
              </a:rPr>
              <a:t> Ефективни участници</a:t>
            </a:r>
            <a:endParaRPr lang="en-GB" altLang="en-US" b="1" dirty="0" smtClean="0">
              <a:solidFill>
                <a:srgbClr val="0000FF"/>
              </a:solidFill>
              <a:latin typeface="Arial Narrow" pitchFamily="34" charset="0"/>
            </a:endParaRPr>
          </a:p>
          <a:p>
            <a:pPr marL="447675" lvl="1" indent="-182563" defTabSz="1014413" eaLnBrk="1" fontAlgn="auto" hangingPunct="1">
              <a:spcAft>
                <a:spcPts val="0"/>
              </a:spcAft>
              <a:tabLst>
                <a:tab pos="447675" algn="l"/>
                <a:tab pos="1887538" algn="l"/>
              </a:tabLst>
              <a:defRPr/>
            </a:pPr>
            <a:r>
              <a:rPr lang="bg-BG" altLang="en-US" b="1" dirty="0" smtClean="0">
                <a:solidFill>
                  <a:srgbClr val="0000FF"/>
                </a:solidFill>
                <a:latin typeface="Arial Narrow" pitchFamily="34" charset="0"/>
              </a:rPr>
              <a:t> Успешни ученици</a:t>
            </a:r>
          </a:p>
          <a:p>
            <a:pPr marL="447675" lvl="1" indent="-182563" defTabSz="1014413" eaLnBrk="1" fontAlgn="auto" hangingPunct="1">
              <a:spcAft>
                <a:spcPts val="0"/>
              </a:spcAft>
              <a:tabLst>
                <a:tab pos="447675" algn="l"/>
                <a:tab pos="1887538" algn="l"/>
              </a:tabLst>
              <a:defRPr/>
            </a:pPr>
            <a:r>
              <a:rPr lang="bg-BG" altLang="en-US" b="1" dirty="0" smtClean="0">
                <a:solidFill>
                  <a:srgbClr val="0000FF"/>
                </a:solidFill>
                <a:latin typeface="Arial Narrow" pitchFamily="34" charset="0"/>
              </a:rPr>
              <a:t> Отговорни граждани</a:t>
            </a:r>
            <a:endParaRPr lang="en-GB" altLang="en-US" dirty="0" smtClean="0">
              <a:latin typeface="Arial Narrow" pitchFamily="34" charset="0"/>
            </a:endParaRPr>
          </a:p>
          <a:p>
            <a:pPr marL="0" indent="0" defTabSz="1014413" eaLnBrk="1" fontAlgn="auto" hangingPunct="1">
              <a:spcAft>
                <a:spcPts val="0"/>
              </a:spcAft>
              <a:buFont typeface="Arial" pitchFamily="34" charset="0"/>
              <a:buNone/>
              <a:tabLst>
                <a:tab pos="447675" algn="l"/>
                <a:tab pos="1887538" algn="l"/>
              </a:tabLst>
              <a:defRPr/>
            </a:pPr>
            <a:r>
              <a:rPr lang="bg-BG" altLang="en-US" sz="2400" dirty="0" smtClean="0">
                <a:latin typeface="Arial Narrow" pitchFamily="34" charset="0"/>
              </a:rPr>
              <a:t> </a:t>
            </a:r>
          </a:p>
          <a:p>
            <a:pPr marL="0" indent="0" defTabSz="1014413" eaLnBrk="1" fontAlgn="auto" hangingPunct="1">
              <a:spcAft>
                <a:spcPts val="0"/>
              </a:spcAft>
              <a:buFont typeface="Arial" pitchFamily="34" charset="0"/>
              <a:buNone/>
              <a:tabLst>
                <a:tab pos="447675" algn="l"/>
                <a:tab pos="1887538" algn="l"/>
              </a:tabLst>
              <a:defRPr/>
            </a:pPr>
            <a:r>
              <a:rPr lang="bg-BG" altLang="en-US" sz="2800" b="1" dirty="0" smtClean="0">
                <a:solidFill>
                  <a:srgbClr val="FF0000"/>
                </a:solidFill>
                <a:effectLst>
                  <a:reflection blurRad="6350" stA="55000" endA="300" endPos="45500" dir="5400000" sy="-100000" algn="bl" rotWithShape="0"/>
                </a:effectLst>
                <a:latin typeface="Arial Narrow" pitchFamily="34" charset="0"/>
              </a:rPr>
              <a:t>Има 8 </a:t>
            </a:r>
            <a:r>
              <a:rPr lang="bg-BG" altLang="en-US" sz="2800" b="1" dirty="0" smtClean="0">
                <a:solidFill>
                  <a:srgbClr val="FF0000"/>
                </a:solidFill>
                <a:effectLst>
                  <a:reflection blurRad="6350" stA="55000" endA="300" endPos="45500" dir="5400000" sy="-100000" algn="bl" rotWithShape="0"/>
                </a:effectLst>
                <a:latin typeface="Arial Narrow" pitchFamily="34" charset="0"/>
              </a:rPr>
              <a:t>индикатори, </a:t>
            </a:r>
            <a:r>
              <a:rPr lang="bg-BG" altLang="en-US" sz="2800" b="1" dirty="0" smtClean="0">
                <a:solidFill>
                  <a:srgbClr val="FF0000"/>
                </a:solidFill>
                <a:effectLst>
                  <a:reflection blurRad="6350" stA="55000" endA="300" endPos="45500" dir="5400000" sy="-100000" algn="bl" rotWithShape="0"/>
                </a:effectLst>
                <a:latin typeface="Arial Narrow" pitchFamily="34" charset="0"/>
              </a:rPr>
              <a:t>които определят това благополучие</a:t>
            </a:r>
            <a:r>
              <a:rPr lang="en-GB" altLang="en-US" sz="2800" b="1" dirty="0" smtClean="0">
                <a:solidFill>
                  <a:srgbClr val="FF0000"/>
                </a:solidFill>
                <a:effectLst>
                  <a:reflection blurRad="6350" stA="55000" endA="300" endPos="45500" dir="5400000" sy="-100000" algn="bl" rotWithShape="0"/>
                </a:effectLst>
                <a:latin typeface="Arial Narrow" pitchFamily="34" charset="0"/>
              </a:rPr>
              <a:t>:</a:t>
            </a:r>
            <a:endParaRPr lang="bg-BG" altLang="en-US" sz="2800" b="1" dirty="0" smtClean="0">
              <a:solidFill>
                <a:srgbClr val="FF0000"/>
              </a:solidFill>
              <a:effectLst>
                <a:reflection blurRad="6350" stA="55000" endA="300" endPos="45500" dir="5400000" sy="-100000" algn="bl" rotWithShape="0"/>
              </a:effectLst>
              <a:latin typeface="Arial Narrow" pitchFamily="34" charset="0"/>
            </a:endParaRPr>
          </a:p>
          <a:p>
            <a:pPr marL="0" indent="0" defTabSz="1014413" eaLnBrk="1" fontAlgn="auto" hangingPunct="1">
              <a:spcAft>
                <a:spcPts val="0"/>
              </a:spcAft>
              <a:buFont typeface="Arial" pitchFamily="34" charset="0"/>
              <a:buNone/>
              <a:tabLst>
                <a:tab pos="447675" algn="l"/>
                <a:tab pos="1887538" algn="l"/>
              </a:tabLst>
              <a:defRPr/>
            </a:pPr>
            <a:endParaRPr lang="en-GB" altLang="en-US" sz="1400" b="1" dirty="0" smtClean="0">
              <a:solidFill>
                <a:srgbClr val="FF0000"/>
              </a:solidFill>
              <a:effectLst>
                <a:reflection blurRad="6350" stA="55000" endA="300" endPos="45500" dir="5400000" sy="-100000" algn="bl" rotWithShape="0"/>
              </a:effectLst>
              <a:latin typeface="Arial Narrow" pitchFamily="34" charset="0"/>
            </a:endParaRPr>
          </a:p>
          <a:p>
            <a:pPr marL="0" indent="0" defTabSz="1014413" eaLnBrk="1" fontAlgn="auto" hangingPunct="1">
              <a:spcAft>
                <a:spcPts val="0"/>
              </a:spcAft>
              <a:buFont typeface="Arial" pitchFamily="34" charset="0"/>
              <a:buNone/>
              <a:tabLst>
                <a:tab pos="447675" algn="l"/>
                <a:tab pos="1887538" algn="l"/>
              </a:tabLst>
              <a:defRPr/>
            </a:pPr>
            <a:r>
              <a:rPr lang="bg-BG" altLang="en-US" sz="2800" b="1" dirty="0" smtClean="0">
                <a:effectLst>
                  <a:reflection blurRad="6350" stA="55000" endA="300" endPos="45500" dir="5400000" sy="-100000" algn="bl" rotWithShape="0"/>
                </a:effectLst>
                <a:latin typeface="Arial Narrow" pitchFamily="34" charset="0"/>
              </a:rPr>
              <a:t>  </a:t>
            </a:r>
            <a:r>
              <a:rPr lang="bg-BG" altLang="en-US" sz="2800" b="1" dirty="0" smtClean="0">
                <a:solidFill>
                  <a:srgbClr val="FF0000"/>
                </a:solidFill>
                <a:effectLst>
                  <a:reflection blurRad="6350" stA="55000" endA="300" endPos="45500" dir="5400000" sy="-100000" algn="bl" rotWithShape="0"/>
                </a:effectLst>
                <a:latin typeface="Arial Narrow" pitchFamily="34" charset="0"/>
              </a:rPr>
              <a:t>Възпитание   </a:t>
            </a:r>
            <a:r>
              <a:rPr lang="bg-BG" altLang="en-US" sz="2800" b="1" dirty="0" smtClean="0">
                <a:solidFill>
                  <a:srgbClr val="0000FF"/>
                </a:solidFill>
                <a:effectLst>
                  <a:reflection blurRad="6350" stA="55000" endA="300" endPos="45500" dir="5400000" sy="-100000" algn="bl" rotWithShape="0"/>
                </a:effectLst>
                <a:latin typeface="Arial Narrow" pitchFamily="34" charset="0"/>
              </a:rPr>
              <a:t>Сигурност</a:t>
            </a:r>
            <a:r>
              <a:rPr lang="en-GB" altLang="en-US" sz="2800" b="1" dirty="0" smtClean="0">
                <a:solidFill>
                  <a:srgbClr val="0000FF"/>
                </a:solidFill>
                <a:effectLst>
                  <a:reflection blurRad="6350" stA="55000" endA="300" endPos="45500" dir="5400000" sy="-100000" algn="bl" rotWithShape="0"/>
                </a:effectLst>
                <a:latin typeface="Arial Narrow" pitchFamily="34" charset="0"/>
              </a:rPr>
              <a:t>	</a:t>
            </a:r>
            <a:r>
              <a:rPr lang="bg-BG"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rgbClr val="00B050"/>
                </a:solidFill>
                <a:effectLst>
                  <a:reflection blurRad="6350" stA="55000" endA="300" endPos="45500" dir="5400000" sy="-100000" algn="bl" rotWithShape="0"/>
                </a:effectLst>
                <a:latin typeface="Arial Narrow" pitchFamily="34" charset="0"/>
              </a:rPr>
              <a:t>Здраве </a:t>
            </a:r>
            <a:r>
              <a:rPr lang="bg-BG"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rgbClr val="FF9602"/>
                </a:solidFill>
                <a:effectLst>
                  <a:reflection blurRad="6350" stA="55000" endA="300" endPos="45500" dir="5400000" sy="-100000" algn="bl" rotWithShape="0"/>
                </a:effectLst>
                <a:latin typeface="Arial Narrow" pitchFamily="34" charset="0"/>
              </a:rPr>
              <a:t>Постижения</a:t>
            </a:r>
            <a:r>
              <a:rPr lang="en-GB" altLang="en-US" sz="2800" b="1" dirty="0" smtClean="0">
                <a:solidFill>
                  <a:srgbClr val="FF9602"/>
                </a:solidFill>
                <a:effectLst>
                  <a:reflection blurRad="6350" stA="55000" endA="300" endPos="45500" dir="5400000" sy="-100000" algn="bl" rotWithShape="0"/>
                </a:effectLst>
                <a:latin typeface="Arial Narrow" pitchFamily="34" charset="0"/>
              </a:rPr>
              <a:t> </a:t>
            </a:r>
            <a:r>
              <a:rPr lang="en-GB"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p>
          <a:p>
            <a:pPr marL="0" indent="0" defTabSz="1014413" eaLnBrk="1" fontAlgn="auto" hangingPunct="1">
              <a:spcAft>
                <a:spcPts val="0"/>
              </a:spcAft>
              <a:buFont typeface="Arial" pitchFamily="34" charset="0"/>
              <a:buNone/>
              <a:tabLst>
                <a:tab pos="447675" algn="l"/>
                <a:tab pos="1887538" algn="l"/>
              </a:tabLst>
              <a:defRPr/>
            </a:pPr>
            <a:r>
              <a:rPr lang="bg-BG" altLang="en-US" sz="2800" b="1" dirty="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rgbClr val="FF0066"/>
                </a:solidFill>
                <a:effectLst>
                  <a:reflection blurRad="6350" stA="55000" endA="300" endPos="45500" dir="5400000" sy="-100000" algn="bl" rotWithShape="0"/>
                </a:effectLst>
                <a:latin typeface="Arial Narrow" pitchFamily="34" charset="0"/>
              </a:rPr>
              <a:t>Активност</a:t>
            </a:r>
            <a:r>
              <a:rPr lang="en-GB"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rgbClr val="AC1EA2"/>
                </a:solidFill>
                <a:effectLst>
                  <a:reflection blurRad="6350" stA="55000" endA="300" endPos="45500" dir="5400000" sy="-100000" algn="bl" rotWithShape="0"/>
                </a:effectLst>
                <a:latin typeface="Arial Narrow" pitchFamily="34" charset="0"/>
              </a:rPr>
              <a:t>Уважение</a:t>
            </a:r>
            <a:r>
              <a:rPr lang="en-GB"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Отговорност</a:t>
            </a:r>
            <a:r>
              <a:rPr lang="en-GB"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chemeClr val="accent1">
                    <a:lumMod val="75000"/>
                  </a:schemeClr>
                </a:solidFill>
                <a:effectLst>
                  <a:reflection blurRad="6350" stA="55000" endA="300" endPos="45500" dir="5400000" sy="-100000" algn="bl" rotWithShape="0"/>
                </a:effectLst>
                <a:latin typeface="Arial Narrow" pitchFamily="34" charset="0"/>
              </a:rPr>
              <a:t>   </a:t>
            </a:r>
            <a:r>
              <a:rPr lang="bg-BG" altLang="en-US" sz="2800" b="1" dirty="0" smtClean="0">
                <a:solidFill>
                  <a:srgbClr val="002060"/>
                </a:solidFill>
                <a:effectLst>
                  <a:reflection blurRad="6350" stA="55000" endA="300" endPos="45500" dir="5400000" sy="-100000" algn="bl" rotWithShape="0"/>
                </a:effectLst>
                <a:latin typeface="Arial Narrow" pitchFamily="34" charset="0"/>
              </a:rPr>
              <a:t>Включване</a:t>
            </a:r>
            <a:endParaRPr lang="en-GB" altLang="en-US" sz="2800" b="1" dirty="0" smtClean="0">
              <a:solidFill>
                <a:srgbClr val="002060"/>
              </a:solidFill>
              <a:effectLst>
                <a:reflection blurRad="6350" stA="55000" endA="300" endPos="45500" dir="5400000" sy="-100000" algn="bl" rotWithShape="0"/>
              </a:effectLst>
              <a:latin typeface="Arial Narrow" pitchFamily="34" charset="0"/>
            </a:endParaRPr>
          </a:p>
        </p:txBody>
      </p:sp>
      <p:pic>
        <p:nvPicPr>
          <p:cNvPr id="4" name="Picture 5" descr="G:\111Pictures\teamwork_rotate_earth_pa_sm_wm.gif"/>
          <p:cNvPicPr>
            <a:picLocks noGrp="1" noChangeAspect="1" noChangeArrowheads="1" noCrop="1"/>
          </p:cNvPicPr>
          <p:nvPr>
            <p:ph idx="1"/>
          </p:nvPr>
        </p:nvPicPr>
        <p:blipFill>
          <a:blip r:embed="rId3" cstate="print"/>
          <a:srcRect/>
          <a:stretch>
            <a:fillRect/>
          </a:stretch>
        </p:blipFill>
        <p:spPr>
          <a:xfrm>
            <a:off x="5436095" y="1772815"/>
            <a:ext cx="1676400" cy="1676400"/>
          </a:xfrm>
          <a:effectLst>
            <a:softEdge rad="112500"/>
          </a:effectLst>
        </p:spPr>
      </p:pic>
      <p:pic>
        <p:nvPicPr>
          <p:cNvPr id="34821" name="Picture 1" descr="G:\111Pictures\ot Mitko\0cc51d9ce4137ed86b18043d755e8ae1.png"/>
          <p:cNvPicPr>
            <a:picLocks noChangeAspect="1" noChangeArrowheads="1"/>
          </p:cNvPicPr>
          <p:nvPr/>
        </p:nvPicPr>
        <p:blipFill>
          <a:blip r:embed="rId4" cstate="print"/>
          <a:srcRect/>
          <a:stretch>
            <a:fillRect/>
          </a:stretch>
        </p:blipFill>
        <p:spPr bwMode="auto">
          <a:xfrm>
            <a:off x="58738" y="188913"/>
            <a:ext cx="2209800" cy="1673225"/>
          </a:xfrm>
          <a:prstGeom prst="rect">
            <a:avLst/>
          </a:prstGeom>
          <a:noFill/>
          <a:ln w="9525">
            <a:noFill/>
            <a:miter lim="800000"/>
            <a:headEnd/>
            <a:tailEnd/>
          </a:ln>
        </p:spPr>
      </p:pic>
      <p:sp>
        <p:nvSpPr>
          <p:cNvPr id="6" name="Закръглен правоъгълник 5"/>
          <p:cNvSpPr/>
          <p:nvPr/>
        </p:nvSpPr>
        <p:spPr>
          <a:xfrm>
            <a:off x="5651500" y="3213100"/>
            <a:ext cx="1296988" cy="198438"/>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bg-BG"/>
          </a:p>
        </p:txBody>
      </p:sp>
      <p:pic>
        <p:nvPicPr>
          <p:cNvPr id="34823" name="Content Placeholder 3" descr="G:\111Pictures\0024.gif"/>
          <p:cNvPicPr>
            <a:picLocks noChangeAspect="1" noChangeArrowheads="1" noCrop="1"/>
          </p:cNvPicPr>
          <p:nvPr/>
        </p:nvPicPr>
        <p:blipFill>
          <a:blip r:embed="rId5" cstate="print"/>
          <a:srcRect/>
          <a:stretch>
            <a:fillRect/>
          </a:stretch>
        </p:blipFill>
        <p:spPr bwMode="auto">
          <a:xfrm>
            <a:off x="7265988" y="122238"/>
            <a:ext cx="1878012" cy="11461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0F426781-A99A-454D-9151-1CB6C2A55DB3}" type="slidenum">
              <a:rPr lang="bg-BG" smtClean="0"/>
              <a:pPr>
                <a:defRPr/>
              </a:pPr>
              <a:t>32</a:t>
            </a:fld>
            <a:endParaRPr lang="bg-BG"/>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35842" name="Picture 2" descr="http://steverothschild.org/images/uploads/purpose.jpg"/>
          <p:cNvPicPr>
            <a:picLocks noChangeAspect="1" noChangeArrowheads="1"/>
          </p:cNvPicPr>
          <p:nvPr/>
        </p:nvPicPr>
        <p:blipFill>
          <a:blip r:embed="rId3" cstate="print">
            <a:clrChange>
              <a:clrFrom>
                <a:srgbClr val="FFFFFF"/>
              </a:clrFrom>
              <a:clrTo>
                <a:srgbClr val="FFFFFF">
                  <a:alpha val="0"/>
                </a:srgbClr>
              </a:clrTo>
            </a:clrChange>
          </a:blip>
          <a:srcRect t="14906"/>
          <a:stretch>
            <a:fillRect/>
          </a:stretch>
        </p:blipFill>
        <p:spPr bwMode="auto">
          <a:xfrm>
            <a:off x="6564313" y="0"/>
            <a:ext cx="2579687" cy="2060575"/>
          </a:xfrm>
          <a:prstGeom prst="rect">
            <a:avLst/>
          </a:prstGeom>
          <a:noFill/>
          <a:ln w="9525">
            <a:noFill/>
            <a:miter lim="800000"/>
            <a:headEnd/>
            <a:tailEnd/>
          </a:ln>
        </p:spPr>
      </p:pic>
      <p:sp>
        <p:nvSpPr>
          <p:cNvPr id="35843" name="Title 1"/>
          <p:cNvSpPr>
            <a:spLocks noGrp="1"/>
          </p:cNvSpPr>
          <p:nvPr>
            <p:ph type="title"/>
          </p:nvPr>
        </p:nvSpPr>
        <p:spPr>
          <a:xfrm>
            <a:off x="457200" y="0"/>
            <a:ext cx="6130925" cy="1687513"/>
          </a:xfrm>
        </p:spPr>
        <p:txBody>
          <a:bodyPr/>
          <a:lstStyle/>
          <a:p>
            <a:pPr eaLnBrk="1" hangingPunct="1"/>
            <a:r>
              <a:rPr lang="bg-BG" altLang="bg-BG" b="1" smtClean="0">
                <a:solidFill>
                  <a:srgbClr val="660066"/>
                </a:solidFill>
                <a:latin typeface="Constantia" pitchFamily="18" charset="0"/>
              </a:rPr>
              <a:t>Кои са ключовите приоритети за СБУ?</a:t>
            </a:r>
            <a:endParaRPr lang="en-GB" altLang="bg-BG" b="1" smtClean="0">
              <a:solidFill>
                <a:srgbClr val="660066"/>
              </a:solidFill>
              <a:latin typeface="Constantia" pitchFamily="18" charset="0"/>
            </a:endParaRPr>
          </a:p>
        </p:txBody>
      </p:sp>
      <p:sp>
        <p:nvSpPr>
          <p:cNvPr id="35844" name="Content Placeholder 2"/>
          <p:cNvSpPr>
            <a:spLocks noGrp="1"/>
          </p:cNvSpPr>
          <p:nvPr>
            <p:ph idx="1"/>
          </p:nvPr>
        </p:nvSpPr>
        <p:spPr>
          <a:xfrm>
            <a:off x="457200" y="1773238"/>
            <a:ext cx="8147050" cy="3887787"/>
          </a:xfrm>
        </p:spPr>
        <p:txBody>
          <a:bodyPr/>
          <a:lstStyle/>
          <a:p>
            <a:pPr marL="180975" indent="-180975" eaLnBrk="1" hangingPunct="1">
              <a:lnSpc>
                <a:spcPct val="114000"/>
              </a:lnSpc>
              <a:spcAft>
                <a:spcPts val="1200"/>
              </a:spcAft>
              <a:buClr>
                <a:srgbClr val="660066"/>
              </a:buClr>
              <a:buSzPct val="105000"/>
            </a:pPr>
            <a:r>
              <a:rPr lang="bg-BG" altLang="en-US" sz="2800" smtClean="0">
                <a:latin typeface="Arial Narrow" pitchFamily="34" charset="0"/>
              </a:rPr>
              <a:t>Училищното образование може да реализира високите амбиции, които България има за младите хора:</a:t>
            </a:r>
          </a:p>
          <a:p>
            <a:pPr lvl="1" eaLnBrk="1" hangingPunct="1">
              <a:lnSpc>
                <a:spcPct val="114000"/>
              </a:lnSpc>
              <a:spcAft>
                <a:spcPts val="1200"/>
              </a:spcAft>
              <a:buClr>
                <a:srgbClr val="660066"/>
              </a:buClr>
              <a:buSzPct val="105000"/>
              <a:buFont typeface="Wingdings" pitchFamily="2" charset="2"/>
              <a:buChar char="ü"/>
            </a:pPr>
            <a:r>
              <a:rPr lang="bg-BG" altLang="en-US" sz="2400" b="1" smtClean="0">
                <a:latin typeface="Arial Narrow" pitchFamily="34" charset="0"/>
              </a:rPr>
              <a:t> </a:t>
            </a:r>
            <a:r>
              <a:rPr lang="bg-BG" altLang="en-US" b="1" smtClean="0">
                <a:latin typeface="Arial Narrow" pitchFamily="34" charset="0"/>
              </a:rPr>
              <a:t>на първо място </a:t>
            </a:r>
            <a:r>
              <a:rPr lang="bg-BG" altLang="en-US" smtClean="0">
                <a:latin typeface="Arial Narrow" pitchFamily="34" charset="0"/>
              </a:rPr>
              <a:t>- на качественото </a:t>
            </a:r>
            <a:r>
              <a:rPr lang="bg-BG" altLang="en-US" b="1" smtClean="0">
                <a:latin typeface="Arial Narrow" pitchFamily="34" charset="0"/>
              </a:rPr>
              <a:t>преподаван</a:t>
            </a:r>
            <a:r>
              <a:rPr lang="bg-BG" altLang="en-US" smtClean="0">
                <a:latin typeface="Arial Narrow" pitchFamily="34" charset="0"/>
              </a:rPr>
              <a:t>е, </a:t>
            </a:r>
            <a:endParaRPr lang="bg-BG" altLang="en-US" b="1" smtClean="0">
              <a:latin typeface="Arial Narrow" pitchFamily="34" charset="0"/>
            </a:endParaRPr>
          </a:p>
          <a:p>
            <a:pPr lvl="1" eaLnBrk="1" hangingPunct="1">
              <a:lnSpc>
                <a:spcPct val="114000"/>
              </a:lnSpc>
              <a:spcAft>
                <a:spcPts val="1200"/>
              </a:spcAft>
              <a:buClr>
                <a:srgbClr val="660066"/>
              </a:buClr>
              <a:buSzPct val="105000"/>
              <a:buFont typeface="Wingdings" pitchFamily="2" charset="2"/>
              <a:buChar char="ü"/>
            </a:pPr>
            <a:r>
              <a:rPr lang="bg-BG" altLang="en-US" b="1" smtClean="0">
                <a:latin typeface="Arial Narrow" pitchFamily="34" charset="0"/>
              </a:rPr>
              <a:t>на второ място </a:t>
            </a:r>
            <a:r>
              <a:rPr lang="bg-BG" altLang="en-US" smtClean="0">
                <a:latin typeface="Arial Narrow" pitchFamily="34" charset="0"/>
              </a:rPr>
              <a:t>- на качеството  на </a:t>
            </a:r>
            <a:r>
              <a:rPr lang="bg-BG" altLang="en-US" b="1" smtClean="0">
                <a:latin typeface="Arial Narrow" pitchFamily="34" charset="0"/>
              </a:rPr>
              <a:t>лидерството</a:t>
            </a:r>
            <a:r>
              <a:rPr lang="en-GB" altLang="en-US" sz="2600" smtClean="0">
                <a:latin typeface="Arial Narrow" pitchFamily="34" charset="0"/>
              </a:rPr>
              <a:t>.</a:t>
            </a:r>
          </a:p>
        </p:txBody>
      </p:sp>
      <p:pic>
        <p:nvPicPr>
          <p:cNvPr id="37889" name="Picture 1" descr="G:\111Pictures\images (18).jpg"/>
          <p:cNvPicPr>
            <a:picLocks noChangeAspect="1" noChangeArrowheads="1"/>
          </p:cNvPicPr>
          <p:nvPr/>
        </p:nvPicPr>
        <p:blipFill>
          <a:blip r:embed="rId4" cstate="print">
            <a:extLst/>
          </a:blip>
          <a:srcRect/>
          <a:stretch>
            <a:fillRect/>
          </a:stretch>
        </p:blipFill>
        <p:spPr bwMode="auto">
          <a:xfrm>
            <a:off x="3563888" y="4077072"/>
            <a:ext cx="3700463" cy="2771775"/>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0F426781-A99A-454D-9151-1CB6C2A55DB3}" type="slidenum">
              <a:rPr lang="bg-BG" smtClean="0"/>
              <a:pPr>
                <a:defRPr/>
              </a:pPr>
              <a:t>33</a:t>
            </a:fld>
            <a:endParaRPr lang="bg-BG"/>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99331" name="Picture 3" descr="G:\111Pictures\Doncho\images_1_ (1).jpg"/>
          <p:cNvPicPr>
            <a:picLocks noChangeAspect="1" noChangeArrowheads="1"/>
          </p:cNvPicPr>
          <p:nvPr/>
        </p:nvPicPr>
        <p:blipFill>
          <a:blip r:embed="rId3" cstate="print">
            <a:duotone>
              <a:schemeClr val="accent2">
                <a:shade val="45000"/>
                <a:satMod val="135000"/>
              </a:schemeClr>
              <a:prstClr val="white"/>
            </a:duotone>
            <a:extLst/>
          </a:blip>
          <a:srcRect/>
          <a:stretch>
            <a:fillRect/>
          </a:stretch>
        </p:blipFill>
        <p:spPr bwMode="auto">
          <a:xfrm>
            <a:off x="5817329" y="3573016"/>
            <a:ext cx="3291175" cy="3291175"/>
          </a:xfrm>
          <a:prstGeom prst="rect">
            <a:avLst/>
          </a:prstGeom>
          <a:ln>
            <a:noFill/>
          </a:ln>
          <a:effectLst>
            <a:softEdge rad="112500"/>
          </a:effectLst>
        </p:spPr>
      </p:pic>
      <p:sp>
        <p:nvSpPr>
          <p:cNvPr id="36867" name="Контейнер за съдържание 2"/>
          <p:cNvSpPr>
            <a:spLocks noGrp="1"/>
          </p:cNvSpPr>
          <p:nvPr>
            <p:ph idx="1"/>
          </p:nvPr>
        </p:nvSpPr>
        <p:spPr>
          <a:xfrm>
            <a:off x="468313" y="260350"/>
            <a:ext cx="8229600" cy="6262688"/>
          </a:xfrm>
        </p:spPr>
        <p:txBody>
          <a:bodyPr/>
          <a:lstStyle/>
          <a:p>
            <a:pPr marL="180975" indent="-180975" eaLnBrk="1" hangingPunct="1">
              <a:lnSpc>
                <a:spcPct val="114000"/>
              </a:lnSpc>
              <a:spcAft>
                <a:spcPts val="800"/>
              </a:spcAft>
              <a:buClr>
                <a:srgbClr val="660066"/>
              </a:buClr>
              <a:buSzPct val="105000"/>
            </a:pPr>
            <a:r>
              <a:rPr lang="bg-BG" altLang="en-US" sz="3000" smtClean="0">
                <a:latin typeface="Arial Narrow" pitchFamily="34" charset="0"/>
              </a:rPr>
              <a:t>Преподаването трябва да бъде разпознато като предизвикателство</a:t>
            </a:r>
            <a:r>
              <a:rPr lang="en-GB" altLang="en-US" sz="3000" smtClean="0">
                <a:latin typeface="Arial Narrow" pitchFamily="34" charset="0"/>
              </a:rPr>
              <a:t>, </a:t>
            </a:r>
            <a:r>
              <a:rPr lang="bg-BG" altLang="en-US" sz="3000" smtClean="0">
                <a:latin typeface="Arial Narrow" pitchFamily="34" charset="0"/>
              </a:rPr>
              <a:t>изискващо </a:t>
            </a:r>
            <a:r>
              <a:rPr lang="bg-BG" altLang="en-US" sz="3000" b="1" smtClean="0">
                <a:latin typeface="Arial Narrow" pitchFamily="34" charset="0"/>
              </a:rPr>
              <a:t>най-високите стандарти </a:t>
            </a:r>
            <a:r>
              <a:rPr lang="bg-BG" altLang="en-US" sz="3000" smtClean="0">
                <a:latin typeface="Arial Narrow" pitchFamily="34" charset="0"/>
              </a:rPr>
              <a:t>на професионално отдаване.</a:t>
            </a:r>
            <a:endParaRPr lang="bg-BG" altLang="en-US" sz="3000" b="1" smtClean="0">
              <a:latin typeface="Arial Narrow" pitchFamily="34" charset="0"/>
            </a:endParaRPr>
          </a:p>
          <a:p>
            <a:pPr marL="180975" indent="-180975" eaLnBrk="1" hangingPunct="1">
              <a:lnSpc>
                <a:spcPct val="114000"/>
              </a:lnSpc>
              <a:spcAft>
                <a:spcPts val="800"/>
              </a:spcAft>
              <a:buClr>
                <a:srgbClr val="660066"/>
              </a:buClr>
              <a:buSzPct val="105000"/>
            </a:pPr>
            <a:r>
              <a:rPr lang="bg-BG" altLang="en-US" sz="3000" b="1" smtClean="0">
                <a:latin typeface="Arial Narrow" pitchFamily="34" charset="0"/>
              </a:rPr>
              <a:t>Лидерството е базирано на основни ценности, </a:t>
            </a:r>
            <a:r>
              <a:rPr lang="bg-BG" altLang="en-US" sz="3000" smtClean="0">
                <a:latin typeface="Arial Narrow" pitchFamily="34" charset="0"/>
              </a:rPr>
              <a:t>който са необходими и трябва да бъдат поощрявани от началото на кариерата</a:t>
            </a:r>
            <a:r>
              <a:rPr lang="en-GB" altLang="en-US" sz="3000" smtClean="0">
                <a:latin typeface="Arial Narrow" pitchFamily="34" charset="0"/>
              </a:rPr>
              <a:t>.</a:t>
            </a:r>
          </a:p>
        </p:txBody>
      </p:sp>
      <p:sp>
        <p:nvSpPr>
          <p:cNvPr id="36868" name="Правоъгълник 5"/>
          <p:cNvSpPr>
            <a:spLocks noChangeArrowheads="1"/>
          </p:cNvSpPr>
          <p:nvPr/>
        </p:nvSpPr>
        <p:spPr bwMode="auto">
          <a:xfrm>
            <a:off x="446088" y="3933825"/>
            <a:ext cx="5421312" cy="2630488"/>
          </a:xfrm>
          <a:prstGeom prst="rect">
            <a:avLst/>
          </a:prstGeom>
          <a:noFill/>
          <a:ln w="9525">
            <a:noFill/>
            <a:miter lim="800000"/>
            <a:headEnd/>
            <a:tailEnd/>
          </a:ln>
        </p:spPr>
        <p:txBody>
          <a:bodyPr>
            <a:spAutoFit/>
          </a:bodyPr>
          <a:lstStyle/>
          <a:p>
            <a:pPr marL="180975" indent="-180975">
              <a:lnSpc>
                <a:spcPct val="110000"/>
              </a:lnSpc>
              <a:buClr>
                <a:srgbClr val="660066"/>
              </a:buClr>
              <a:buSzPct val="105000"/>
              <a:buFont typeface="Arial" pitchFamily="34" charset="0"/>
              <a:buChar char="•"/>
            </a:pPr>
            <a:r>
              <a:rPr lang="bg-BG" altLang="bg-BG" sz="3000">
                <a:latin typeface="Arial Narrow" pitchFamily="34" charset="0"/>
              </a:rPr>
              <a:t>Характерът, скоростта и степента на промяната в образованието </a:t>
            </a:r>
            <a:br>
              <a:rPr lang="bg-BG" altLang="bg-BG" sz="3000">
                <a:latin typeface="Arial Narrow" pitchFamily="34" charset="0"/>
              </a:rPr>
            </a:br>
            <a:r>
              <a:rPr lang="bg-BG" altLang="bg-BG" sz="3000">
                <a:latin typeface="Arial Narrow" pitchFamily="34" charset="0"/>
              </a:rPr>
              <a:t>в бъдеще ще изисква високи професионални умения </a:t>
            </a:r>
            <a:br>
              <a:rPr lang="bg-BG" altLang="bg-BG" sz="3000">
                <a:latin typeface="Arial Narrow" pitchFamily="34" charset="0"/>
              </a:rPr>
            </a:br>
            <a:r>
              <a:rPr lang="bg-BG" altLang="bg-BG" sz="3000">
                <a:latin typeface="Arial Narrow" pitchFamily="34" charset="0"/>
              </a:rPr>
              <a:t>и компетенции.</a:t>
            </a:r>
            <a:endParaRPr lang="en-GB" altLang="bg-BG" sz="3000">
              <a:latin typeface="Arial Narrow" pitchFamily="34" charset="0"/>
            </a:endParaRPr>
          </a:p>
        </p:txBody>
      </p:sp>
      <p:sp>
        <p:nvSpPr>
          <p:cNvPr id="5" name="Slide Number Placeholder 4"/>
          <p:cNvSpPr>
            <a:spLocks noGrp="1"/>
          </p:cNvSpPr>
          <p:nvPr>
            <p:ph type="sldNum" sz="quarter" idx="12"/>
          </p:nvPr>
        </p:nvSpPr>
        <p:spPr/>
        <p:txBody>
          <a:bodyPr/>
          <a:lstStyle/>
          <a:p>
            <a:pPr>
              <a:defRPr/>
            </a:pPr>
            <a:fld id="{0F426781-A99A-454D-9151-1CB6C2A55DB3}" type="slidenum">
              <a:rPr lang="bg-BG" smtClean="0"/>
              <a:pPr>
                <a:defRPr/>
              </a:pPr>
              <a:t>34</a:t>
            </a:fld>
            <a:endParaRPr lang="bg-BG"/>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36866" name="Picture 2" descr="G:\111Pictures\Investirovanie-biznes-proektov-Kak-otkryit-svoe-delo-prezentatsiya-proekta-10-prostyih-pravil-biznes-prezentatsii.jpg"/>
          <p:cNvPicPr>
            <a:picLocks noChangeAspect="1" noChangeArrowheads="1"/>
          </p:cNvPicPr>
          <p:nvPr/>
        </p:nvPicPr>
        <p:blipFill>
          <a:blip r:embed="rId3" cstate="print">
            <a:extLst/>
          </a:blip>
          <a:srcRect/>
          <a:stretch>
            <a:fillRect/>
          </a:stretch>
        </p:blipFill>
        <p:spPr bwMode="auto">
          <a:xfrm>
            <a:off x="0" y="510341"/>
            <a:ext cx="2627784" cy="2198579"/>
          </a:xfrm>
          <a:prstGeom prst="rect">
            <a:avLst/>
          </a:prstGeom>
          <a:ln>
            <a:noFill/>
          </a:ln>
          <a:effectLst>
            <a:softEdge rad="112500"/>
          </a:effectLst>
        </p:spPr>
      </p:pic>
      <p:pic>
        <p:nvPicPr>
          <p:cNvPr id="36865" name="Picture 1" descr="G:\111Pictures\Doncho\11.jp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461050" y="3645024"/>
            <a:ext cx="2159813" cy="2159813"/>
          </a:xfrm>
          <a:prstGeom prst="rect">
            <a:avLst/>
          </a:prstGeom>
          <a:ln>
            <a:noFill/>
          </a:ln>
          <a:effectLst>
            <a:softEdge rad="112500"/>
          </a:effectLst>
        </p:spPr>
      </p:pic>
      <p:sp>
        <p:nvSpPr>
          <p:cNvPr id="5" name="Правоъгълник 4"/>
          <p:cNvSpPr/>
          <p:nvPr/>
        </p:nvSpPr>
        <p:spPr>
          <a:xfrm>
            <a:off x="2051050" y="2852738"/>
            <a:ext cx="4105275" cy="2206625"/>
          </a:xfrm>
          <a:prstGeom prst="rect">
            <a:avLst/>
          </a:prstGeom>
        </p:spPr>
        <p:txBody>
          <a:bodyPr>
            <a:spAutoFit/>
          </a:bodyPr>
          <a:lstStyle/>
          <a:p>
            <a:pPr fontAlgn="auto">
              <a:lnSpc>
                <a:spcPct val="90000"/>
              </a:lnSpc>
              <a:spcBef>
                <a:spcPts val="0"/>
              </a:spcBef>
              <a:spcAft>
                <a:spcPts val="800"/>
              </a:spcAft>
              <a:buClr>
                <a:srgbClr val="660066"/>
              </a:buClr>
              <a:buSzPct val="105000"/>
              <a:defRPr/>
            </a:pPr>
            <a:endParaRPr lang="bg-BG" altLang="en-US" sz="1100" dirty="0">
              <a:latin typeface="Arial Narrow" pitchFamily="34" charset="0"/>
            </a:endParaRPr>
          </a:p>
          <a:p>
            <a:pPr marL="457200" indent="-457200" fontAlgn="auto">
              <a:lnSpc>
                <a:spcPct val="90000"/>
              </a:lnSpc>
              <a:spcBef>
                <a:spcPts val="0"/>
              </a:spcBef>
              <a:spcAft>
                <a:spcPts val="800"/>
              </a:spcAft>
              <a:buClr>
                <a:srgbClr val="FF0000"/>
              </a:buClr>
              <a:buSzPct val="128000"/>
              <a:buFont typeface="Wingdings" panose="05000000000000000000" pitchFamily="2" charset="2"/>
              <a:buChar char="ü"/>
              <a:defRPr/>
            </a:pPr>
            <a:r>
              <a:rPr lang="bg-BG" altLang="en-US" sz="2800" dirty="0">
                <a:latin typeface="Arial Narrow" pitchFamily="34" charset="0"/>
              </a:rPr>
              <a:t>философията, </a:t>
            </a:r>
          </a:p>
          <a:p>
            <a:pPr marL="457200" indent="-457200" fontAlgn="auto">
              <a:lnSpc>
                <a:spcPct val="90000"/>
              </a:lnSpc>
              <a:spcBef>
                <a:spcPts val="0"/>
              </a:spcBef>
              <a:spcAft>
                <a:spcPts val="800"/>
              </a:spcAft>
              <a:buClr>
                <a:srgbClr val="FF0000"/>
              </a:buClr>
              <a:buSzPct val="128000"/>
              <a:buFont typeface="Wingdings" panose="05000000000000000000" pitchFamily="2" charset="2"/>
              <a:buChar char="ü"/>
              <a:defRPr/>
            </a:pPr>
            <a:r>
              <a:rPr lang="bg-BG" altLang="en-US" sz="2800" dirty="0">
                <a:latin typeface="Arial Narrow" pitchFamily="34" charset="0"/>
              </a:rPr>
              <a:t>качеството, </a:t>
            </a:r>
          </a:p>
          <a:p>
            <a:pPr marL="457200" indent="-457200" fontAlgn="auto">
              <a:lnSpc>
                <a:spcPct val="90000"/>
              </a:lnSpc>
              <a:spcBef>
                <a:spcPts val="0"/>
              </a:spcBef>
              <a:spcAft>
                <a:spcPts val="800"/>
              </a:spcAft>
              <a:buClr>
                <a:srgbClr val="FF0000"/>
              </a:buClr>
              <a:buSzPct val="128000"/>
              <a:buFont typeface="Wingdings" panose="05000000000000000000" pitchFamily="2" charset="2"/>
              <a:buChar char="ü"/>
              <a:defRPr/>
            </a:pPr>
            <a:r>
              <a:rPr lang="bg-BG" altLang="en-US" sz="2800" dirty="0">
                <a:latin typeface="Arial Narrow" pitchFamily="34" charset="0"/>
              </a:rPr>
              <a:t>ефективността, </a:t>
            </a:r>
          </a:p>
          <a:p>
            <a:pPr marL="457200" indent="-457200" fontAlgn="auto">
              <a:lnSpc>
                <a:spcPct val="90000"/>
              </a:lnSpc>
              <a:spcBef>
                <a:spcPts val="0"/>
              </a:spcBef>
              <a:spcAft>
                <a:spcPts val="800"/>
              </a:spcAft>
              <a:buClr>
                <a:srgbClr val="FF0000"/>
              </a:buClr>
              <a:buSzPct val="128000"/>
              <a:buFont typeface="Wingdings" panose="05000000000000000000" pitchFamily="2" charset="2"/>
              <a:buChar char="ü"/>
              <a:defRPr/>
            </a:pPr>
            <a:r>
              <a:rPr lang="bg-BG" altLang="en-US" sz="2800" dirty="0">
                <a:latin typeface="Arial Narrow" pitchFamily="34" charset="0"/>
              </a:rPr>
              <a:t>резултатността</a:t>
            </a:r>
            <a:r>
              <a:rPr lang="en-GB" altLang="en-US" sz="2800" dirty="0">
                <a:latin typeface="Arial Narrow" pitchFamily="34" charset="0"/>
              </a:rPr>
              <a:t>.</a:t>
            </a:r>
          </a:p>
        </p:txBody>
      </p:sp>
      <p:sp>
        <p:nvSpPr>
          <p:cNvPr id="37893" name="Rectangle 1"/>
          <p:cNvSpPr>
            <a:spLocks noChangeArrowheads="1"/>
          </p:cNvSpPr>
          <p:nvPr/>
        </p:nvSpPr>
        <p:spPr bwMode="auto">
          <a:xfrm>
            <a:off x="2627313" y="573088"/>
            <a:ext cx="5992812" cy="1643062"/>
          </a:xfrm>
          <a:prstGeom prst="rect">
            <a:avLst/>
          </a:prstGeom>
          <a:noFill/>
          <a:ln w="9525">
            <a:noFill/>
            <a:miter lim="800000"/>
            <a:headEnd/>
            <a:tailEnd/>
          </a:ln>
        </p:spPr>
        <p:txBody>
          <a:bodyPr>
            <a:spAutoFit/>
          </a:bodyPr>
          <a:lstStyle/>
          <a:p>
            <a:pPr>
              <a:lnSpc>
                <a:spcPct val="90000"/>
              </a:lnSpc>
              <a:spcAft>
                <a:spcPts val="800"/>
              </a:spcAft>
              <a:buClr>
                <a:srgbClr val="660066"/>
              </a:buClr>
              <a:buSzPct val="105000"/>
            </a:pPr>
            <a:r>
              <a:rPr lang="bg-BG" altLang="en-US" sz="2800" b="1">
                <a:latin typeface="Arial Narrow" pitchFamily="34" charset="0"/>
              </a:rPr>
              <a:t>Квалификацията на учителите</a:t>
            </a:r>
            <a:r>
              <a:rPr lang="bg-BG" altLang="en-US" sz="2800">
                <a:latin typeface="Arial Narrow" pitchFamily="34" charset="0"/>
              </a:rPr>
              <a:t>, която към момента е твърде фрагментирана, трябва да е в центъра на този процес </a:t>
            </a:r>
            <a:br>
              <a:rPr lang="bg-BG" altLang="en-US" sz="2800">
                <a:latin typeface="Arial Narrow" pitchFamily="34" charset="0"/>
              </a:rPr>
            </a:br>
            <a:r>
              <a:rPr lang="bg-BG" altLang="en-US" sz="2800">
                <a:latin typeface="Arial Narrow" pitchFamily="34" charset="0"/>
              </a:rPr>
              <a:t>и да влияе на: </a:t>
            </a:r>
          </a:p>
        </p:txBody>
      </p:sp>
      <p:sp>
        <p:nvSpPr>
          <p:cNvPr id="6" name="Slide Number Placeholder 5"/>
          <p:cNvSpPr>
            <a:spLocks noGrp="1"/>
          </p:cNvSpPr>
          <p:nvPr>
            <p:ph type="sldNum" sz="quarter" idx="12"/>
          </p:nvPr>
        </p:nvSpPr>
        <p:spPr/>
        <p:txBody>
          <a:bodyPr/>
          <a:lstStyle/>
          <a:p>
            <a:pPr>
              <a:defRPr/>
            </a:pPr>
            <a:fld id="{0F426781-A99A-454D-9151-1CB6C2A55DB3}" type="slidenum">
              <a:rPr lang="bg-BG" smtClean="0"/>
              <a:pPr>
                <a:defRPr/>
              </a:pPr>
              <a:t>35</a:t>
            </a:fld>
            <a:endParaRPr lang="bg-BG"/>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116632"/>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bg-BG" b="1" dirty="0" smtClean="0">
                <a:solidFill>
                  <a:schemeClr val="bg1"/>
                </a:solidFill>
                <a:effectLst>
                  <a:reflection blurRad="6350" stA="55000" endA="300" endPos="45500" dir="5400000" sy="-100000" algn="bl" rotWithShape="0"/>
                </a:effectLst>
                <a:latin typeface="Constantia" pitchFamily="18" charset="0"/>
              </a:rPr>
              <a:t>Учителят на 21 век</a:t>
            </a:r>
            <a:r>
              <a:rPr lang="en-GB" b="1" dirty="0" smtClean="0">
                <a:solidFill>
                  <a:schemeClr val="bg1"/>
                </a:solidFill>
                <a:effectLst>
                  <a:reflection blurRad="6350" stA="55000" endA="300" endPos="45500" dir="5400000" sy="-100000" algn="bl" rotWithShape="0"/>
                </a:effectLst>
                <a:latin typeface="Constantia" pitchFamily="18" charset="0"/>
              </a:rPr>
              <a:t>…</a:t>
            </a:r>
          </a:p>
        </p:txBody>
      </p:sp>
      <p:sp>
        <p:nvSpPr>
          <p:cNvPr id="38915" name="Content Placeholder 2"/>
          <p:cNvSpPr>
            <a:spLocks noGrp="1"/>
          </p:cNvSpPr>
          <p:nvPr>
            <p:ph idx="1"/>
          </p:nvPr>
        </p:nvSpPr>
        <p:spPr>
          <a:xfrm>
            <a:off x="457200" y="1268413"/>
            <a:ext cx="8229600" cy="5184775"/>
          </a:xfrm>
        </p:spPr>
        <p:txBody>
          <a:bodyPr/>
          <a:lstStyle/>
          <a:p>
            <a:pPr eaLnBrk="1" hangingPunct="1">
              <a:buClr>
                <a:srgbClr val="660066"/>
              </a:buClr>
              <a:buSzPct val="122000"/>
            </a:pPr>
            <a:r>
              <a:rPr lang="bg-BG" altLang="en-US" sz="2900" smtClean="0">
                <a:solidFill>
                  <a:schemeClr val="bg1"/>
                </a:solidFill>
                <a:latin typeface="Arial Narrow" pitchFamily="34" charset="0"/>
              </a:rPr>
              <a:t>Има високо ниво на експертиза.</a:t>
            </a:r>
            <a:endParaRPr lang="bg-BG" altLang="en-US" sz="2900" b="1" smtClean="0">
              <a:solidFill>
                <a:schemeClr val="bg1"/>
              </a:solidFill>
              <a:latin typeface="Arial Narrow" pitchFamily="34" charset="0"/>
            </a:endParaRPr>
          </a:p>
          <a:p>
            <a:pPr eaLnBrk="1" hangingPunct="1">
              <a:buClr>
                <a:srgbClr val="660066"/>
              </a:buClr>
              <a:buSzPct val="122000"/>
            </a:pPr>
            <a:r>
              <a:rPr lang="bg-BG" altLang="en-US" sz="2900" smtClean="0">
                <a:solidFill>
                  <a:schemeClr val="bg1"/>
                </a:solidFill>
                <a:latin typeface="Arial Narrow" pitchFamily="34" charset="0"/>
              </a:rPr>
              <a:t>Има солидни ценности </a:t>
            </a:r>
            <a:r>
              <a:rPr lang="en-GB" altLang="en-US" sz="2900" b="1" smtClean="0">
                <a:solidFill>
                  <a:schemeClr val="bg1"/>
                </a:solidFill>
                <a:latin typeface="Arial Narrow" pitchFamily="34" charset="0"/>
              </a:rPr>
              <a:t>–</a:t>
            </a:r>
            <a:r>
              <a:rPr lang="bg-BG" altLang="en-US" sz="2900" b="1" smtClean="0">
                <a:solidFill>
                  <a:schemeClr val="bg1"/>
                </a:solidFill>
                <a:latin typeface="Arial Narrow" pitchFamily="34" charset="0"/>
              </a:rPr>
              <a:t> </a:t>
            </a:r>
            <a:r>
              <a:rPr lang="bg-BG" altLang="en-US" sz="2900" smtClean="0">
                <a:solidFill>
                  <a:schemeClr val="bg1"/>
                </a:solidFill>
                <a:latin typeface="Arial Narrow" pitchFamily="34" charset="0"/>
              </a:rPr>
              <a:t>лични и професионални.</a:t>
            </a:r>
          </a:p>
          <a:p>
            <a:pPr eaLnBrk="1" hangingPunct="1">
              <a:buClr>
                <a:srgbClr val="660066"/>
              </a:buClr>
              <a:buSzPct val="122000"/>
            </a:pPr>
            <a:r>
              <a:rPr lang="bg-BG" altLang="en-US" sz="2900" smtClean="0">
                <a:solidFill>
                  <a:schemeClr val="bg1"/>
                </a:solidFill>
                <a:latin typeface="Arial Narrow" pitchFamily="34" charset="0"/>
              </a:rPr>
              <a:t>Отговорност към благополучието на всеки един ученик.</a:t>
            </a:r>
            <a:endParaRPr lang="en-GB" altLang="en-US" sz="2900" smtClean="0">
              <a:solidFill>
                <a:schemeClr val="bg1"/>
              </a:solidFill>
              <a:latin typeface="Arial Narrow" pitchFamily="34" charset="0"/>
            </a:endParaRPr>
          </a:p>
          <a:p>
            <a:pPr eaLnBrk="1" hangingPunct="1">
              <a:buClr>
                <a:srgbClr val="660066"/>
              </a:buClr>
              <a:buSzPct val="122000"/>
            </a:pPr>
            <a:r>
              <a:rPr lang="en-GB" altLang="en-US" sz="2900" b="1" smtClean="0">
                <a:solidFill>
                  <a:schemeClr val="bg1"/>
                </a:solidFill>
                <a:latin typeface="Arial Narrow" pitchFamily="34" charset="0"/>
              </a:rPr>
              <a:t> </a:t>
            </a:r>
            <a:r>
              <a:rPr lang="bg-BG" altLang="en-US" sz="2900" b="1" smtClean="0">
                <a:solidFill>
                  <a:schemeClr val="bg1"/>
                </a:solidFill>
                <a:latin typeface="Arial Narrow" pitchFamily="34" charset="0"/>
              </a:rPr>
              <a:t>Носи отговорност за собственото си развитие.</a:t>
            </a:r>
            <a:endParaRPr lang="en-GB" altLang="en-US" sz="2900" smtClean="0">
              <a:solidFill>
                <a:schemeClr val="bg1"/>
              </a:solidFill>
              <a:latin typeface="Arial Narrow" pitchFamily="34" charset="0"/>
            </a:endParaRPr>
          </a:p>
          <a:p>
            <a:pPr eaLnBrk="1" hangingPunct="1">
              <a:buClr>
                <a:srgbClr val="660066"/>
              </a:buClr>
              <a:buSzPct val="122000"/>
            </a:pPr>
            <a:r>
              <a:rPr lang="bg-BG" altLang="en-US" sz="2900" b="1" smtClean="0">
                <a:solidFill>
                  <a:schemeClr val="bg1"/>
                </a:solidFill>
                <a:latin typeface="Arial Narrow" pitchFamily="34" charset="0"/>
              </a:rPr>
              <a:t>Допринася за колективното </a:t>
            </a:r>
            <a:r>
              <a:rPr lang="bg-BG" altLang="en-US" sz="2900" smtClean="0">
                <a:solidFill>
                  <a:schemeClr val="bg1"/>
                </a:solidFill>
                <a:latin typeface="Arial Narrow" pitchFamily="34" charset="0"/>
              </a:rPr>
              <a:t>разбиране на успешно учене и преподаване.</a:t>
            </a:r>
            <a:endParaRPr lang="en-GB" altLang="en-US" sz="2900" smtClean="0">
              <a:solidFill>
                <a:schemeClr val="bg1"/>
              </a:solidFill>
              <a:latin typeface="Arial Narrow" pitchFamily="34" charset="0"/>
            </a:endParaRPr>
          </a:p>
          <a:p>
            <a:pPr eaLnBrk="1" hangingPunct="1">
              <a:buClr>
                <a:srgbClr val="660066"/>
              </a:buClr>
              <a:buSzPct val="122000"/>
            </a:pPr>
            <a:r>
              <a:rPr lang="bg-BG" altLang="en-US" sz="2900" smtClean="0">
                <a:solidFill>
                  <a:schemeClr val="bg1"/>
                </a:solidFill>
                <a:latin typeface="Arial Narrow" pitchFamily="34" charset="0"/>
              </a:rPr>
              <a:t>Вижда професионалното учене като </a:t>
            </a:r>
            <a:r>
              <a:rPr lang="bg-BG" altLang="en-US" sz="2900" b="1" smtClean="0">
                <a:solidFill>
                  <a:schemeClr val="bg1"/>
                </a:solidFill>
                <a:latin typeface="Arial Narrow" pitchFamily="34" charset="0"/>
              </a:rPr>
              <a:t>основен компонент на образователната промяна.</a:t>
            </a:r>
            <a:endParaRPr lang="en-GB" altLang="en-US" sz="2900" smtClean="0">
              <a:solidFill>
                <a:schemeClr val="bg1"/>
              </a:solidFill>
              <a:latin typeface="Arial Narrow" pitchFamily="34" charset="0"/>
            </a:endParaRPr>
          </a:p>
          <a:p>
            <a:pPr eaLnBrk="1" hangingPunct="1">
              <a:buClr>
                <a:srgbClr val="660066"/>
              </a:buClr>
              <a:buSzPct val="122000"/>
            </a:pPr>
            <a:r>
              <a:rPr lang="bg-BG" altLang="en-US" sz="2900" smtClean="0">
                <a:solidFill>
                  <a:schemeClr val="bg1"/>
                </a:solidFill>
                <a:latin typeface="Arial Narrow" pitchFamily="34" charset="0"/>
              </a:rPr>
              <a:t>Включва се в добре планирани иновативни дейности</a:t>
            </a:r>
            <a:r>
              <a:rPr lang="en-GB" altLang="en-US" sz="2900" smtClean="0">
                <a:solidFill>
                  <a:schemeClr val="bg1"/>
                </a:solidFill>
                <a:latin typeface="Arial Narrow" pitchFamily="34" charset="0"/>
              </a:rPr>
              <a:t>.</a:t>
            </a:r>
            <a:endParaRPr lang="en-GB" altLang="bg-BG" sz="2900" smtClean="0">
              <a:solidFill>
                <a:schemeClr val="bg1"/>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36</a:t>
            </a:fld>
            <a:endParaRPr lang="bg-BG"/>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00200" y="228600"/>
            <a:ext cx="5867400" cy="762000"/>
          </a:xfrm>
        </p:spPr>
        <p:txBody>
          <a:bodyPr/>
          <a:lstStyle/>
          <a:p>
            <a:pPr eaLnBrk="1" hangingPunct="1"/>
            <a:endParaRPr lang="en-GB" altLang="en-US" sz="4000" smtClean="0"/>
          </a:p>
        </p:txBody>
      </p:sp>
      <p:graphicFrame>
        <p:nvGraphicFramePr>
          <p:cNvPr id="39939" name="Object 134"/>
          <p:cNvGraphicFramePr>
            <a:graphicFrameLocks noGrp="1" noChangeAspect="1"/>
          </p:cNvGraphicFramePr>
          <p:nvPr>
            <p:ph type="clipArt" sz="half" idx="2"/>
          </p:nvPr>
        </p:nvGraphicFramePr>
        <p:xfrm>
          <a:off x="-152400" y="-22225"/>
          <a:ext cx="9448800" cy="7032625"/>
        </p:xfrm>
        <a:graphic>
          <a:graphicData uri="http://schemas.openxmlformats.org/presentationml/2006/ole">
            <mc:AlternateContent xmlns:mc="http://schemas.openxmlformats.org/markup-compatibility/2006">
              <mc:Choice xmlns:v="urn:schemas-microsoft-com:vml" Requires="v">
                <p:oleObj spid="_x0000_s39954" r:id="rId4" imgW="3721100" imgH="2971800" progId="">
                  <p:embed/>
                </p:oleObj>
              </mc:Choice>
              <mc:Fallback>
                <p:oleObj r:id="rId4" imgW="3721100" imgH="2971800" progId="">
                  <p:embed/>
                  <p:pic>
                    <p:nvPicPr>
                      <p:cNvPr id="0" name="Object 1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225"/>
                        <a:ext cx="9448800" cy="7032625"/>
                      </a:xfrm>
                      <a:prstGeom prst="rect">
                        <a:avLst/>
                      </a:prstGeom>
                      <a:solidFill>
                        <a:srgbClr val="C76361"/>
                      </a:solidFill>
                      <a:ln w="9525">
                        <a:solidFill>
                          <a:srgbClr val="C76361"/>
                        </a:solidFill>
                        <a:miter lim="800000"/>
                        <a:headEnd/>
                        <a:tailEnd/>
                      </a:ln>
                    </p:spPr>
                  </p:pic>
                </p:oleObj>
              </mc:Fallback>
            </mc:AlternateContent>
          </a:graphicData>
        </a:graphic>
      </p:graphicFrame>
      <p:sp>
        <p:nvSpPr>
          <p:cNvPr id="3076" name="Text Box 4"/>
          <p:cNvSpPr txBox="1">
            <a:spLocks noChangeArrowheads="1"/>
          </p:cNvSpPr>
          <p:nvPr/>
        </p:nvSpPr>
        <p:spPr bwMode="auto">
          <a:xfrm>
            <a:off x="2971800" y="2781300"/>
            <a:ext cx="3113088" cy="1200150"/>
          </a:xfrm>
          <a:prstGeom prst="rect">
            <a:avLst/>
          </a:prstGeom>
          <a:noFill/>
          <a:ln w="9525">
            <a:noFill/>
            <a:miter lim="800000"/>
            <a:headEnd/>
            <a:tailEnd/>
          </a:ln>
        </p:spPr>
        <p:txBody>
          <a:bodyPr>
            <a:spAutoFit/>
          </a:bodyPr>
          <a:lstStyle/>
          <a:p>
            <a:pPr algn="ctr">
              <a:spcBef>
                <a:spcPct val="50000"/>
              </a:spcBef>
            </a:pPr>
            <a:r>
              <a:rPr lang="bg-BG" altLang="en-US" sz="3500" b="1">
                <a:solidFill>
                  <a:srgbClr val="660066"/>
                </a:solidFill>
                <a:latin typeface="Arial Narrow" pitchFamily="34" charset="0"/>
              </a:rPr>
              <a:t>Влияние </a:t>
            </a:r>
            <a:br>
              <a:rPr lang="bg-BG" altLang="en-US" sz="3500" b="1">
                <a:solidFill>
                  <a:srgbClr val="660066"/>
                </a:solidFill>
                <a:latin typeface="Arial Narrow" pitchFamily="34" charset="0"/>
              </a:rPr>
            </a:br>
            <a:r>
              <a:rPr lang="bg-BG" altLang="en-US" sz="3500" b="1">
                <a:solidFill>
                  <a:srgbClr val="660066"/>
                </a:solidFill>
                <a:latin typeface="Arial Narrow" pitchFamily="34" charset="0"/>
              </a:rPr>
              <a:t>на учителя</a:t>
            </a:r>
            <a:endParaRPr lang="en-GB" altLang="en-US" sz="3500">
              <a:solidFill>
                <a:srgbClr val="660066"/>
              </a:solidFill>
              <a:latin typeface="Arial Narrow" pitchFamily="34" charset="0"/>
            </a:endParaRPr>
          </a:p>
        </p:txBody>
      </p:sp>
      <p:sp>
        <p:nvSpPr>
          <p:cNvPr id="3077" name="Text Box 5"/>
          <p:cNvSpPr txBox="1">
            <a:spLocks noChangeArrowheads="1"/>
          </p:cNvSpPr>
          <p:nvPr/>
        </p:nvSpPr>
        <p:spPr bwMode="auto">
          <a:xfrm>
            <a:off x="6324600" y="609600"/>
            <a:ext cx="1905000" cy="1816100"/>
          </a:xfrm>
          <a:prstGeom prst="rect">
            <a:avLst/>
          </a:prstGeom>
          <a:noFill/>
          <a:ln w="9525">
            <a:noFill/>
            <a:miter lim="800000"/>
            <a:headEnd/>
            <a:tailEnd/>
          </a:ln>
        </p:spPr>
        <p:txBody>
          <a:bodyPr>
            <a:spAutoFit/>
          </a:bodyPr>
          <a:lstStyle/>
          <a:p>
            <a:pPr>
              <a:spcBef>
                <a:spcPct val="50000"/>
              </a:spcBef>
            </a:pPr>
            <a:r>
              <a:rPr lang="bg-BG" altLang="en-US" sz="2800" b="1">
                <a:latin typeface="Arial Narrow" pitchFamily="34" charset="0"/>
              </a:rPr>
              <a:t>За развитието на младите хора</a:t>
            </a:r>
            <a:endParaRPr lang="en-GB" altLang="en-US" sz="2800">
              <a:latin typeface="Arial Narrow" pitchFamily="34" charset="0"/>
            </a:endParaRPr>
          </a:p>
        </p:txBody>
      </p:sp>
      <p:sp>
        <p:nvSpPr>
          <p:cNvPr id="3078" name="Text Box 6"/>
          <p:cNvSpPr txBox="1">
            <a:spLocks noChangeArrowheads="1"/>
          </p:cNvSpPr>
          <p:nvPr/>
        </p:nvSpPr>
        <p:spPr bwMode="auto">
          <a:xfrm>
            <a:off x="762000" y="4437063"/>
            <a:ext cx="2873375" cy="1816100"/>
          </a:xfrm>
          <a:prstGeom prst="rect">
            <a:avLst/>
          </a:prstGeom>
          <a:noFill/>
          <a:ln w="9525">
            <a:noFill/>
            <a:miter lim="800000"/>
            <a:headEnd/>
            <a:tailEnd/>
          </a:ln>
        </p:spPr>
        <p:txBody>
          <a:bodyPr>
            <a:spAutoFit/>
          </a:bodyPr>
          <a:lstStyle/>
          <a:p>
            <a:pPr>
              <a:spcBef>
                <a:spcPct val="50000"/>
              </a:spcBef>
            </a:pPr>
            <a:r>
              <a:rPr lang="bg-BG" altLang="en-US" sz="2800" b="1">
                <a:latin typeface="Arial Narrow" pitchFamily="34" charset="0"/>
              </a:rPr>
              <a:t>За реформирането на общественото развитие</a:t>
            </a:r>
            <a:endParaRPr lang="en-GB" altLang="en-US" sz="2800">
              <a:latin typeface="Arial Narrow" pitchFamily="34" charset="0"/>
            </a:endParaRPr>
          </a:p>
        </p:txBody>
      </p:sp>
      <p:sp>
        <p:nvSpPr>
          <p:cNvPr id="3079" name="Text Box 7"/>
          <p:cNvSpPr txBox="1">
            <a:spLocks noChangeArrowheads="1"/>
          </p:cNvSpPr>
          <p:nvPr/>
        </p:nvSpPr>
        <p:spPr bwMode="auto">
          <a:xfrm>
            <a:off x="6172200" y="4748951"/>
            <a:ext cx="2864296" cy="1384995"/>
          </a:xfrm>
          <a:prstGeom prst="rect">
            <a:avLst/>
          </a:prstGeom>
          <a:noFill/>
          <a:ln w="9525">
            <a:noFill/>
            <a:miter lim="800000"/>
            <a:headEnd/>
            <a:tailEnd/>
          </a:ln>
        </p:spPr>
        <p:txBody>
          <a:bodyPr>
            <a:spAutoFit/>
          </a:bodyPr>
          <a:lstStyle/>
          <a:p>
            <a:pPr fontAlgn="auto">
              <a:spcBef>
                <a:spcPct val="50000"/>
              </a:spcBef>
              <a:spcAft>
                <a:spcPts val="0"/>
              </a:spcAft>
              <a:defRPr/>
            </a:pPr>
            <a: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За обединяване </a:t>
            </a:r>
            <a:b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и демократизиране на обществото</a:t>
            </a:r>
            <a:endParaRPr lang="en-GB"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p:txBody>
      </p:sp>
      <p:sp>
        <p:nvSpPr>
          <p:cNvPr id="3080" name="Text Box 8"/>
          <p:cNvSpPr txBox="1">
            <a:spLocks noChangeArrowheads="1"/>
          </p:cNvSpPr>
          <p:nvPr/>
        </p:nvSpPr>
        <p:spPr bwMode="auto">
          <a:xfrm>
            <a:off x="762000" y="548680"/>
            <a:ext cx="2209800" cy="1815882"/>
          </a:xfrm>
          <a:prstGeom prst="rect">
            <a:avLst/>
          </a:prstGeom>
          <a:noFill/>
          <a:ln w="9525">
            <a:noFill/>
            <a:miter lim="800000"/>
            <a:headEnd/>
            <a:tailEnd/>
          </a:ln>
        </p:spPr>
        <p:txBody>
          <a:bodyPr>
            <a:spAutoFit/>
          </a:bodyPr>
          <a:lstStyle/>
          <a:p>
            <a:pPr fontAlgn="auto">
              <a:spcBef>
                <a:spcPct val="50000"/>
              </a:spcBef>
              <a:spcAft>
                <a:spcPts val="0"/>
              </a:spcAft>
              <a:defRPr/>
            </a:pPr>
            <a: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Промяна </a:t>
            </a:r>
            <a:b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на ценности</a:t>
            </a:r>
            <a:r>
              <a:rPr lang="en-GB"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t>
            </a:r>
            <a: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вярвания </a:t>
            </a:r>
            <a:b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и схващания</a:t>
            </a:r>
            <a:endParaRPr lang="en-GB"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p:txBody>
      </p:sp>
      <p:sp>
        <p:nvSpPr>
          <p:cNvPr id="9" name="Slide Number Placeholder 8"/>
          <p:cNvSpPr>
            <a:spLocks noGrp="1"/>
          </p:cNvSpPr>
          <p:nvPr>
            <p:ph type="sldNum" sz="quarter" idx="12"/>
          </p:nvPr>
        </p:nvSpPr>
        <p:spPr/>
        <p:txBody>
          <a:bodyPr/>
          <a:lstStyle/>
          <a:p>
            <a:pPr>
              <a:defRPr/>
            </a:pPr>
            <a:fld id="{D2C8DF84-ADD5-4CFF-B7E0-E3639D2AF1B6}"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animEffect transition="in" filter="fade">
                                      <p:cBhvr>
                                        <p:cTn id="7" dur="2000"/>
                                        <p:tgtEl>
                                          <p:spTgt spid="30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fade">
                                      <p:cBhvr>
                                        <p:cTn id="12" dur="2000"/>
                                        <p:tgtEl>
                                          <p:spTgt spid="30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
                                            <p:txEl>
                                              <p:pRg st="0" end="0"/>
                                            </p:txEl>
                                          </p:spTgt>
                                        </p:tgtEl>
                                        <p:attrNameLst>
                                          <p:attrName>style.visibility</p:attrName>
                                        </p:attrNameLst>
                                      </p:cBhvr>
                                      <p:to>
                                        <p:strVal val="visible"/>
                                      </p:to>
                                    </p:set>
                                    <p:animEffect transition="in" filter="fade">
                                      <p:cBhvr>
                                        <p:cTn id="17" dur="2000"/>
                                        <p:tgtEl>
                                          <p:spTgt spid="3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9">
                                            <p:txEl>
                                              <p:pRg st="0" end="0"/>
                                            </p:txEl>
                                          </p:spTgt>
                                        </p:tgtEl>
                                        <p:attrNameLst>
                                          <p:attrName>style.visibility</p:attrName>
                                        </p:attrNameLst>
                                      </p:cBhvr>
                                      <p:to>
                                        <p:strVal val="visible"/>
                                      </p:to>
                                    </p:set>
                                    <p:animEffect transition="in" filter="fade">
                                      <p:cBhvr>
                                        <p:cTn id="22" dur="2000"/>
                                        <p:tgtEl>
                                          <p:spTgt spid="307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grpId="0" nodeType="clickEffect">
                                  <p:stCondLst>
                                    <p:cond delay="0"/>
                                  </p:stCondLst>
                                  <p:childTnLst>
                                    <p:animScale>
                                      <p:cBhvr>
                                        <p:cTn id="26" dur="2000" fill="hold"/>
                                        <p:tgtEl>
                                          <p:spTgt spid="307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build="allAtOnce"/>
      <p:bldP spid="3078" grpId="0" build="allAtOnce"/>
      <p:bldP spid="3079" grpId="0" build="allAtOnce"/>
      <p:bldP spid="3080"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defRPr/>
            </a:pPr>
            <a:r>
              <a:rPr lang="bg-BG" altLang="en-US" dirty="0" smtClean="0">
                <a:effectLst>
                  <a:glow rad="63500">
                    <a:schemeClr val="accent1">
                      <a:satMod val="175000"/>
                      <a:alpha val="40000"/>
                    </a:schemeClr>
                  </a:glow>
                </a:effectLst>
                <a:latin typeface="Constantia" pitchFamily="18" charset="0"/>
              </a:rPr>
              <a:t>Пътят пред нас е</a:t>
            </a:r>
            <a:r>
              <a:rPr lang="en-GB" altLang="en-US" dirty="0" smtClean="0">
                <a:effectLst>
                  <a:glow rad="63500">
                    <a:schemeClr val="accent1">
                      <a:satMod val="175000"/>
                      <a:alpha val="40000"/>
                    </a:schemeClr>
                  </a:glow>
                </a:effectLst>
                <a:latin typeface="Constantia" pitchFamily="18" charset="0"/>
              </a:rPr>
              <a:t>:</a:t>
            </a:r>
          </a:p>
        </p:txBody>
      </p:sp>
      <p:sp>
        <p:nvSpPr>
          <p:cNvPr id="3" name="Content Placeholder 2"/>
          <p:cNvSpPr>
            <a:spLocks noGrp="1"/>
          </p:cNvSpPr>
          <p:nvPr>
            <p:ph idx="1"/>
          </p:nvPr>
        </p:nvSpPr>
        <p:spPr>
          <a:xfrm>
            <a:off x="0" y="1484313"/>
            <a:ext cx="9144000" cy="5373687"/>
          </a:xfrm>
        </p:spPr>
        <p:style>
          <a:lnRef idx="1">
            <a:schemeClr val="accent6"/>
          </a:lnRef>
          <a:fillRef idx="2">
            <a:schemeClr val="accent6"/>
          </a:fillRef>
          <a:effectRef idx="1">
            <a:schemeClr val="accent6"/>
          </a:effectRef>
          <a:fontRef idx="minor">
            <a:schemeClr val="dk1"/>
          </a:fontRef>
        </p:style>
        <p:txBody>
          <a:bodyPr rtlCol="0">
            <a:normAutofit/>
          </a:bodyPr>
          <a:lstStyle/>
          <a:p>
            <a:pPr algn="ctr" eaLnBrk="1" fontAlgn="auto" hangingPunct="1">
              <a:spcAft>
                <a:spcPts val="0"/>
              </a:spcAft>
              <a:buFont typeface="Wingdings 2" pitchFamily="18" charset="2"/>
              <a:buNone/>
              <a:defRPr/>
            </a:pPr>
            <a:endParaRPr lang="bg-BG" altLang="en-US" sz="1600" dirty="0" smtClean="0">
              <a:solidFill>
                <a:srgbClr val="00B050"/>
              </a:solidFill>
              <a:latin typeface="Constantia" pitchFamily="18" charset="0"/>
            </a:endParaRPr>
          </a:p>
          <a:p>
            <a:pPr algn="ctr" eaLnBrk="1" fontAlgn="auto" hangingPunct="1">
              <a:spcAft>
                <a:spcPts val="0"/>
              </a:spcAft>
              <a:buFont typeface="Wingdings 2" pitchFamily="18" charset="2"/>
              <a:buNone/>
              <a:defRPr/>
            </a:pPr>
            <a:r>
              <a:rPr lang="bg-BG" altLang="en-US" sz="6000" dirty="0" smtClean="0">
                <a:solidFill>
                  <a:srgbClr val="00B050"/>
                </a:solidFill>
                <a:latin typeface="Constantia" pitchFamily="18" charset="0"/>
              </a:rPr>
              <a:t>ИЗСЛЕДВАНИЯ</a:t>
            </a:r>
            <a:endParaRPr lang="en-GB" altLang="en-US" sz="6000" dirty="0" smtClean="0">
              <a:solidFill>
                <a:srgbClr val="00B050"/>
              </a:solidFill>
              <a:latin typeface="Constantia" pitchFamily="18" charset="0"/>
            </a:endParaRPr>
          </a:p>
          <a:p>
            <a:pPr algn="ctr" eaLnBrk="1" fontAlgn="auto" hangingPunct="1">
              <a:spcAft>
                <a:spcPts val="0"/>
              </a:spcAft>
              <a:buFont typeface="Wingdings 2" pitchFamily="18" charset="2"/>
              <a:buNone/>
              <a:defRPr/>
            </a:pPr>
            <a:r>
              <a:rPr lang="bg-BG" altLang="en-US" sz="6000" dirty="0" smtClean="0">
                <a:solidFill>
                  <a:srgbClr val="FF9602"/>
                </a:solidFill>
                <a:latin typeface="Constantia" pitchFamily="18" charset="0"/>
              </a:rPr>
              <a:t>ТЕОРИЯ</a:t>
            </a:r>
            <a:endParaRPr lang="en-GB" altLang="en-US" sz="6000" dirty="0" smtClean="0">
              <a:solidFill>
                <a:srgbClr val="FF9602"/>
              </a:solidFill>
              <a:latin typeface="Constantia" pitchFamily="18" charset="0"/>
            </a:endParaRPr>
          </a:p>
          <a:p>
            <a:pPr algn="ctr" eaLnBrk="1" fontAlgn="auto" hangingPunct="1">
              <a:spcAft>
                <a:spcPts val="0"/>
              </a:spcAft>
              <a:buFont typeface="Wingdings 2" pitchFamily="18" charset="2"/>
              <a:buNone/>
              <a:defRPr/>
            </a:pPr>
            <a:r>
              <a:rPr lang="bg-BG" altLang="en-US" sz="6000" dirty="0" smtClean="0">
                <a:solidFill>
                  <a:srgbClr val="0000FF"/>
                </a:solidFill>
                <a:latin typeface="Constantia" pitchFamily="18" charset="0"/>
              </a:rPr>
              <a:t>ПРАКТИКА</a:t>
            </a:r>
            <a:endParaRPr lang="en-GB" altLang="en-US" sz="6000" dirty="0" smtClean="0">
              <a:solidFill>
                <a:srgbClr val="0000FF"/>
              </a:solidFill>
              <a:latin typeface="Constantia" pitchFamily="18" charset="0"/>
            </a:endParaRPr>
          </a:p>
          <a:p>
            <a:pPr algn="ctr" eaLnBrk="1" fontAlgn="auto" hangingPunct="1">
              <a:spcAft>
                <a:spcPts val="0"/>
              </a:spcAft>
              <a:buFont typeface="Wingdings 2" pitchFamily="18" charset="2"/>
              <a:buNone/>
              <a:defRPr/>
            </a:pPr>
            <a:r>
              <a:rPr lang="bg-BG" altLang="en-US" sz="6000" dirty="0" smtClean="0">
                <a:solidFill>
                  <a:srgbClr val="C00000"/>
                </a:solidFill>
                <a:latin typeface="Constantia" pitchFamily="18" charset="0"/>
              </a:rPr>
              <a:t>ОТЧЕТНОСТ </a:t>
            </a:r>
            <a:endParaRPr lang="en-GB" altLang="en-US" sz="6000" dirty="0" smtClean="0">
              <a:solidFill>
                <a:srgbClr val="C00000"/>
              </a:solidFill>
              <a:latin typeface="Constantia" pitchFamily="18" charset="0"/>
            </a:endParaRP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38</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44624"/>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eaLnBrk="1" fontAlgn="auto" hangingPunct="1">
              <a:spcAft>
                <a:spcPts val="0"/>
              </a:spcAft>
              <a:defRPr/>
            </a:pPr>
            <a:r>
              <a:rPr lang="bg-BG" sz="36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4">
                      <a:satMod val="175000"/>
                      <a:alpha val="40000"/>
                    </a:schemeClr>
                  </a:glow>
                  <a:innerShdw blurRad="50900" dist="38500" dir="13500000">
                    <a:srgbClr val="000000">
                      <a:alpha val="60000"/>
                    </a:srgbClr>
                  </a:innerShdw>
                </a:effectLst>
                <a:latin typeface="Arial Narrow" pitchFamily="34" charset="0"/>
              </a:rPr>
              <a:t>Качествено образование има там, </a:t>
            </a:r>
            <a:br>
              <a:rPr lang="bg-BG" sz="36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4">
                      <a:satMod val="175000"/>
                      <a:alpha val="40000"/>
                    </a:schemeClr>
                  </a:glow>
                  <a:innerShdw blurRad="50900" dist="38500" dir="13500000">
                    <a:srgbClr val="000000">
                      <a:alpha val="60000"/>
                    </a:srgbClr>
                  </a:innerShdw>
                </a:effectLst>
                <a:latin typeface="Arial Narrow" pitchFamily="34" charset="0"/>
              </a:rPr>
            </a:br>
            <a:r>
              <a:rPr lang="bg-BG" sz="36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4">
                      <a:satMod val="175000"/>
                      <a:alpha val="40000"/>
                    </a:schemeClr>
                  </a:glow>
                  <a:innerShdw blurRad="50900" dist="38500" dir="13500000">
                    <a:srgbClr val="000000">
                      <a:alpha val="60000"/>
                    </a:srgbClr>
                  </a:innerShdw>
                </a:effectLst>
                <a:latin typeface="Arial Narrow" pitchFamily="34" charset="0"/>
              </a:rPr>
              <a:t>където има силни синдикати:</a:t>
            </a:r>
            <a:endParaRPr lang="bg-BG" sz="3600" b="1" spc="50" dirty="0">
              <a:ln w="13500">
                <a:solidFill>
                  <a:schemeClr val="accent1">
                    <a:shade val="2500"/>
                    <a:alpha val="6500"/>
                  </a:schemeClr>
                </a:solidFill>
                <a:prstDash val="solid"/>
              </a:ln>
              <a:solidFill>
                <a:schemeClr val="accent1">
                  <a:tint val="3000"/>
                  <a:alpha val="95000"/>
                </a:schemeClr>
              </a:solidFill>
              <a:effectLst>
                <a:glow rad="101600">
                  <a:schemeClr val="accent4">
                    <a:satMod val="175000"/>
                    <a:alpha val="40000"/>
                  </a:schemeClr>
                </a:glow>
                <a:innerShdw blurRad="50900" dist="38500" dir="13500000">
                  <a:srgbClr val="000000">
                    <a:alpha val="60000"/>
                  </a:srgbClr>
                </a:innerShdw>
              </a:effectLst>
              <a:latin typeface="Arial Narrow" pitchFamily="34" charset="0"/>
            </a:endParaRPr>
          </a:p>
        </p:txBody>
      </p:sp>
      <p:sp>
        <p:nvSpPr>
          <p:cNvPr id="3" name="Контейнер за съдържание 2"/>
          <p:cNvSpPr>
            <a:spLocks noGrp="1"/>
          </p:cNvSpPr>
          <p:nvPr>
            <p:ph idx="1"/>
          </p:nvPr>
        </p:nvSpPr>
        <p:spPr>
          <a:xfrm>
            <a:off x="467544" y="1268760"/>
            <a:ext cx="8229600" cy="54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fontScale="62500" lnSpcReduction="20000"/>
          </a:bodyPr>
          <a:lstStyle/>
          <a:p>
            <a:pPr eaLnBrk="1" fontAlgn="auto" hangingPunct="1">
              <a:spcAft>
                <a:spcPts val="0"/>
              </a:spcAft>
              <a:buFont typeface="Arial" pitchFamily="34" charset="0"/>
              <a:buNone/>
              <a:defRPr/>
            </a:pPr>
            <a:r>
              <a:rPr lang="bg-BG" sz="37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Синдикатът на българските учители настоява за: </a:t>
            </a:r>
          </a:p>
          <a:p>
            <a:pPr eaLnBrk="1" fontAlgn="auto" hangingPunct="1">
              <a:spcAft>
                <a:spcPts val="0"/>
              </a:spcAft>
              <a:buFont typeface="Arial" pitchFamily="34" charset="0"/>
              <a:buNone/>
              <a:defRPr/>
            </a:pPr>
            <a:endParaRPr lang="bg-BG" sz="15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endParaRPr>
          </a:p>
          <a:p>
            <a:pPr eaLnBrk="1" fontAlgn="auto" hangingPunct="1">
              <a:lnSpc>
                <a:spcPct val="134000"/>
              </a:lnSpc>
              <a:spcAft>
                <a:spcPts val="600"/>
              </a:spcAft>
              <a:defRPr/>
            </a:pPr>
            <a:r>
              <a:rPr lang="bg-B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Разработване на политики от Министерството на образованието и науката за повишаване на социалния статус и авторитета на българския учител.</a:t>
            </a:r>
          </a:p>
          <a:p>
            <a:pPr eaLnBrk="1" fontAlgn="auto" hangingPunct="1">
              <a:lnSpc>
                <a:spcPct val="134000"/>
              </a:lnSpc>
              <a:spcAft>
                <a:spcPts val="600"/>
              </a:spcAft>
              <a:defRPr/>
            </a:pPr>
            <a:r>
              <a:rPr lang="bg-B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Разработване на политики от МОН с цел преодоляване </a:t>
            </a:r>
            <a:r>
              <a:rPr lang="bg-BG"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r>
            <a:br>
              <a:rPr lang="bg-BG"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на </a:t>
            </a:r>
            <a:r>
              <a:rPr lang="bg-B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феминизацията в системата на средното образование, </a:t>
            </a:r>
            <a:r>
              <a:rPr lang="bg-BG"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r>
            <a:br>
              <a:rPr lang="bg-BG"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увеличаване на финансирането на образованието, </a:t>
            </a:r>
            <a:r>
              <a:rPr lang="bg-B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увеличаване на работните заплати и подобряване на условията на труд.</a:t>
            </a:r>
          </a:p>
          <a:p>
            <a:pPr eaLnBrk="1" fontAlgn="auto" hangingPunct="1">
              <a:lnSpc>
                <a:spcPct val="134000"/>
              </a:lnSpc>
              <a:spcAft>
                <a:spcPts val="600"/>
              </a:spcAft>
              <a:defRPr/>
            </a:pPr>
            <a:r>
              <a:rPr lang="bg-B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Промяна на учебните планове при подготовката на бъдещите учители във висшите училища; увеличаване финансирането на педагогическите специалности; увеличаване на стажовете на бъдещите учители в реална учебна среда.</a:t>
            </a: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39</a:t>
            </a:fld>
            <a:endParaRPr lang="bg-B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2530" name="Picture 2" descr="C:\Users\Milko\Desktop\111Pictures\37\Kartinnnny prezentacya\download (7).jpg"/>
          <p:cNvPicPr>
            <a:picLocks noChangeAspect="1" noChangeArrowheads="1"/>
          </p:cNvPicPr>
          <p:nvPr/>
        </p:nvPicPr>
        <p:blipFill>
          <a:blip r:embed="rId3" cstate="print">
            <a:duotone>
              <a:prstClr val="black"/>
              <a:schemeClr val="accent2">
                <a:tint val="45000"/>
                <a:satMod val="400000"/>
              </a:schemeClr>
            </a:duotone>
            <a:lum bright="28000" contrast="10000"/>
          </a:blip>
          <a:srcRect/>
          <a:stretch>
            <a:fillRect/>
          </a:stretch>
        </p:blipFill>
        <p:spPr bwMode="auto">
          <a:xfrm rot="16200000">
            <a:off x="7452320" y="22840"/>
            <a:ext cx="1399223" cy="1380649"/>
          </a:xfrm>
          <a:prstGeom prst="rect">
            <a:avLst/>
          </a:prstGeom>
          <a:noFill/>
        </p:spPr>
      </p:pic>
      <p:sp>
        <p:nvSpPr>
          <p:cNvPr id="6147" name="Заглавие 1"/>
          <p:cNvSpPr>
            <a:spLocks noGrp="1"/>
          </p:cNvSpPr>
          <p:nvPr>
            <p:ph type="title"/>
          </p:nvPr>
        </p:nvSpPr>
        <p:spPr>
          <a:xfrm>
            <a:off x="0" y="-26988"/>
            <a:ext cx="7667625" cy="1084263"/>
          </a:xfrm>
        </p:spPr>
        <p:txBody>
          <a:bodyPr/>
          <a:lstStyle/>
          <a:p>
            <a:pPr eaLnBrk="1" hangingPunct="1"/>
            <a:r>
              <a:rPr lang="bg-BG" altLang="bg-BG" sz="2800" b="1" smtClean="0">
                <a:solidFill>
                  <a:srgbClr val="002060"/>
                </a:solidFill>
                <a:latin typeface="Arial Narrow" pitchFamily="34" charset="0"/>
              </a:rPr>
              <a:t>Качественото образование - основно човешко право и обществена придобивка. Дефиниция.</a:t>
            </a:r>
            <a:endParaRPr lang="bg-BG" altLang="bg-BG" sz="2800" smtClean="0">
              <a:solidFill>
                <a:srgbClr val="002060"/>
              </a:solidFill>
              <a:latin typeface="Arial Narrow" pitchFamily="34" charset="0"/>
            </a:endParaRPr>
          </a:p>
        </p:txBody>
      </p:sp>
      <p:sp>
        <p:nvSpPr>
          <p:cNvPr id="6148" name="Rectangle 3"/>
          <p:cNvSpPr>
            <a:spLocks noChangeArrowheads="1"/>
          </p:cNvSpPr>
          <p:nvPr/>
        </p:nvSpPr>
        <p:spPr bwMode="auto">
          <a:xfrm>
            <a:off x="107950" y="2668588"/>
            <a:ext cx="8567738" cy="922337"/>
          </a:xfrm>
          <a:prstGeom prst="rect">
            <a:avLst/>
          </a:prstGeom>
          <a:noFill/>
          <a:ln w="9525">
            <a:noFill/>
            <a:miter lim="800000"/>
            <a:headEnd/>
            <a:tailEnd/>
          </a:ln>
        </p:spPr>
        <p:txBody>
          <a:bodyPr anchor="ctr">
            <a:spAutoFit/>
          </a:bodyPr>
          <a:lstStyle/>
          <a:p>
            <a:pPr indent="588963" algn="just" eaLnBrk="0" hangingPunct="0">
              <a:tabLst>
                <a:tab pos="809625" algn="l"/>
              </a:tabLst>
            </a:pPr>
            <a:r>
              <a:rPr lang="bg-BG" altLang="bg-BG" dirty="0">
                <a:latin typeface="Arial Narrow" pitchFamily="34" charset="0"/>
                <a:cs typeface="Times New Roman" pitchFamily="18" charset="0"/>
              </a:rPr>
              <a:t>Всяка от световните организации има своя дефиниция, която определя най-важните характеристики за едно образование, гарантиращо постигането на най-високи резултати. Независимо от различията, два елемента присъстват във всички определения. Те са:</a:t>
            </a:r>
            <a:endParaRPr lang="bg-BG" altLang="bg-BG" dirty="0">
              <a:latin typeface="Arial Narrow" pitchFamily="34" charset="0"/>
              <a:cs typeface="Arial" pitchFamily="34" charset="0"/>
            </a:endParaRPr>
          </a:p>
        </p:txBody>
      </p:sp>
      <p:sp>
        <p:nvSpPr>
          <p:cNvPr id="6149" name="Правоъгълник 8"/>
          <p:cNvSpPr>
            <a:spLocks noChangeArrowheads="1"/>
          </p:cNvSpPr>
          <p:nvPr/>
        </p:nvSpPr>
        <p:spPr bwMode="auto">
          <a:xfrm>
            <a:off x="107950" y="1376363"/>
            <a:ext cx="8640763" cy="1200150"/>
          </a:xfrm>
          <a:prstGeom prst="rect">
            <a:avLst/>
          </a:prstGeom>
          <a:noFill/>
          <a:ln w="9525">
            <a:noFill/>
            <a:miter lim="800000"/>
            <a:headEnd/>
            <a:tailEnd/>
          </a:ln>
        </p:spPr>
        <p:txBody>
          <a:bodyPr>
            <a:spAutoFit/>
          </a:bodyPr>
          <a:lstStyle/>
          <a:p>
            <a:pPr indent="588963" algn="just">
              <a:tabLst>
                <a:tab pos="809625" algn="l"/>
              </a:tabLst>
            </a:pPr>
            <a:r>
              <a:rPr lang="bg-BG" altLang="bg-BG" dirty="0">
                <a:latin typeface="Arial Narrow" pitchFamily="34" charset="0"/>
              </a:rPr>
              <a:t>Липсва единствено и унифицирано определение за това що е качествено образование (през 1993 г. проф. </a:t>
            </a:r>
            <a:r>
              <a:rPr lang="bg-BG" altLang="bg-BG" dirty="0" err="1">
                <a:latin typeface="Arial Narrow" pitchFamily="34" charset="0"/>
              </a:rPr>
              <a:t>Мориан</a:t>
            </a:r>
            <a:r>
              <a:rPr lang="bg-BG" altLang="bg-BG" dirty="0">
                <a:latin typeface="Arial Narrow" pitchFamily="34" charset="0"/>
              </a:rPr>
              <a:t> Адамс от Масачузетския университет, САЩ</a:t>
            </a:r>
            <a:r>
              <a:rPr lang="en-US" altLang="bg-BG" dirty="0">
                <a:latin typeface="Arial Narrow" pitchFamily="34" charset="0"/>
              </a:rPr>
              <a:t>)</a:t>
            </a:r>
            <a:r>
              <a:rPr lang="bg-BG" altLang="bg-BG" dirty="0">
                <a:latin typeface="Arial Narrow" pitchFamily="34" charset="0"/>
              </a:rPr>
              <a:t> изрежда около 50 различни дефиниции). В началото на новото хилядолетие традиционните дефиниции за това, що е качествено образование, не съответстват вече на растящите нужди.</a:t>
            </a:r>
          </a:p>
        </p:txBody>
      </p:sp>
      <p:pic>
        <p:nvPicPr>
          <p:cNvPr id="6150" name="Picture 4" descr="G:\111Pictures\PresentationPRO - PowerPoint Templates, Graphics, Slides and Software to enhance any presentation_files\presdiagram_app_icon2.png"/>
          <p:cNvPicPr>
            <a:picLocks noChangeAspect="1" noChangeArrowheads="1"/>
          </p:cNvPicPr>
          <p:nvPr/>
        </p:nvPicPr>
        <p:blipFill>
          <a:blip r:embed="rId4" cstate="print"/>
          <a:srcRect/>
          <a:stretch>
            <a:fillRect/>
          </a:stretch>
        </p:blipFill>
        <p:spPr bwMode="auto">
          <a:xfrm>
            <a:off x="395288" y="1341438"/>
            <a:ext cx="234950" cy="301625"/>
          </a:xfrm>
          <a:prstGeom prst="rect">
            <a:avLst/>
          </a:prstGeom>
          <a:noFill/>
          <a:ln w="9525">
            <a:noFill/>
            <a:miter lim="800000"/>
            <a:headEnd/>
            <a:tailEnd/>
          </a:ln>
        </p:spPr>
      </p:pic>
      <p:pic>
        <p:nvPicPr>
          <p:cNvPr id="6151" name="Picture 4" descr="G:\111Pictures\PresentationPRO - PowerPoint Templates, Graphics, Slides and Software to enhance any presentation_files\presdiagram_app_icon2.png"/>
          <p:cNvPicPr>
            <a:picLocks noChangeAspect="1" noChangeArrowheads="1"/>
          </p:cNvPicPr>
          <p:nvPr/>
        </p:nvPicPr>
        <p:blipFill>
          <a:blip r:embed="rId4" cstate="print"/>
          <a:srcRect/>
          <a:stretch>
            <a:fillRect/>
          </a:stretch>
        </p:blipFill>
        <p:spPr bwMode="auto">
          <a:xfrm>
            <a:off x="449263" y="2622550"/>
            <a:ext cx="234950" cy="301625"/>
          </a:xfrm>
          <a:prstGeom prst="rect">
            <a:avLst/>
          </a:prstGeom>
          <a:noFill/>
          <a:ln w="9525">
            <a:noFill/>
            <a:miter lim="800000"/>
            <a:headEnd/>
            <a:tailEnd/>
          </a:ln>
        </p:spPr>
      </p:pic>
      <p:graphicFrame>
        <p:nvGraphicFramePr>
          <p:cNvPr id="14" name="Контейнер за съдържание 9"/>
          <p:cNvGraphicFramePr>
            <a:graphicFrameLocks noGrp="1"/>
          </p:cNvGraphicFramePr>
          <p:nvPr>
            <p:ph idx="1"/>
            <p:extLst>
              <p:ext uri="{D42A27DB-BD31-4B8C-83A1-F6EECF244321}">
                <p14:modId xmlns:p14="http://schemas.microsoft.com/office/powerpoint/2010/main" val="3255258565"/>
              </p:ext>
            </p:extLst>
          </p:nvPr>
        </p:nvGraphicFramePr>
        <p:xfrm>
          <a:off x="539552" y="3861048"/>
          <a:ext cx="8352928" cy="2996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p:cNvSpPr>
            <a:spLocks noGrp="1"/>
          </p:cNvSpPr>
          <p:nvPr>
            <p:ph type="sldNum" sz="quarter" idx="12"/>
          </p:nvPr>
        </p:nvSpPr>
        <p:spPr/>
        <p:txBody>
          <a:bodyPr/>
          <a:lstStyle/>
          <a:p>
            <a:pPr>
              <a:defRPr/>
            </a:pPr>
            <a:fld id="{0F426781-A99A-454D-9151-1CB6C2A55DB3}" type="slidenum">
              <a:rPr lang="bg-BG" smtClean="0"/>
              <a:pPr>
                <a:defRPr/>
              </a:pPr>
              <a:t>4</a:t>
            </a:fld>
            <a:endParaRPr lang="bg-BG"/>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539552" y="476672"/>
            <a:ext cx="8136904" cy="590465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eaLnBrk="1" fontAlgn="auto" hangingPunct="1">
              <a:lnSpc>
                <a:spcPct val="112000"/>
              </a:lnSpc>
              <a:spcBef>
                <a:spcPts val="350"/>
              </a:spcBef>
              <a:spcAft>
                <a:spcPts val="350"/>
              </a:spcAft>
              <a:defRPr/>
            </a:pP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Засилено обучение на бъдещите учители по възрастова психология, работа в мултикултурна среда, с деца със СОП.</a:t>
            </a:r>
          </a:p>
          <a:p>
            <a:pPr eaLnBrk="1" fontAlgn="auto" hangingPunct="1">
              <a:lnSpc>
                <a:spcPct val="112000"/>
              </a:lnSpc>
              <a:spcBef>
                <a:spcPts val="350"/>
              </a:spcBef>
              <a:spcAft>
                <a:spcPts val="350"/>
              </a:spcAft>
              <a:defRPr/>
            </a:pP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Усъвършенстване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от МОН на нормативната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уредба, поощряваща квалификацията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и кариерното развитие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r>
            <a:b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на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учителите.</a:t>
            </a:r>
          </a:p>
          <a:p>
            <a:pPr eaLnBrk="1" fontAlgn="auto" hangingPunct="1">
              <a:lnSpc>
                <a:spcPct val="112000"/>
              </a:lnSpc>
              <a:spcBef>
                <a:spcPts val="350"/>
              </a:spcBef>
              <a:spcAft>
                <a:spcPts val="350"/>
              </a:spcAft>
              <a:defRPr/>
            </a:pP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Разширяване на системата за извънкласните занимания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r>
            <a:b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за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учениците, свързана с опознаване на националното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r>
            <a:b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ни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културно наследство.</a:t>
            </a:r>
          </a:p>
          <a:p>
            <a:pPr eaLnBrk="1" fontAlgn="auto" hangingPunct="1">
              <a:lnSpc>
                <a:spcPct val="112000"/>
              </a:lnSpc>
              <a:spcBef>
                <a:spcPts val="350"/>
              </a:spcBef>
              <a:spcAft>
                <a:spcPts val="350"/>
              </a:spcAft>
              <a:defRPr/>
            </a:pP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Разработване на нормативна уредба за развитие на наставничество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за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младите учители, постъпващи в училище, които задължително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да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имат наставник, който да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r>
            <a:b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ги подкрепя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в професионалния им път,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да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им предаде </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r>
            <a:b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опита си </a:t>
            </a:r>
            <a:r>
              <a:rPr lang="bg-BG" sz="2400" spc="6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в класната стая</a:t>
            </a:r>
            <a:r>
              <a:rPr lang="bg-BG" sz="24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a:t>
            </a: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40</a:t>
            </a:fld>
            <a:endParaRPr lang="bg-BG"/>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683568" y="764704"/>
            <a:ext cx="7848872"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eaLnBrk="1" fontAlgn="auto" hangingPunct="1">
              <a:lnSpc>
                <a:spcPct val="112000"/>
              </a:lnSpc>
              <a:spcBef>
                <a:spcPts val="350"/>
              </a:spcBef>
              <a:spcAft>
                <a:spcPts val="350"/>
              </a:spcAft>
              <a:defRPr/>
            </a:pP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Провеждане на съвременни форми на квалификация, отговарящи на реалните потребности, развитие </a:t>
            </a:r>
            <a:b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на социални политики за мотивация на учителите, </a:t>
            </a:r>
            <a:b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на учениците и родителите.</a:t>
            </a:r>
          </a:p>
          <a:p>
            <a:pPr eaLnBrk="1" fontAlgn="auto" hangingPunct="1">
              <a:lnSpc>
                <a:spcPct val="112000"/>
              </a:lnSpc>
              <a:spcBef>
                <a:spcPts val="350"/>
              </a:spcBef>
              <a:spcAft>
                <a:spcPts val="350"/>
              </a:spcAft>
              <a:defRPr/>
            </a:pP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Запазване </a:t>
            </a: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автономността </a:t>
            </a: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на учителите, творческия характер на професията и намаляване </a:t>
            </a:r>
            <a:b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на </a:t>
            </a:r>
            <a:r>
              <a:rPr lang="bg-BG" sz="2600" spc="6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бумащината</a:t>
            </a: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a:t>
            </a:r>
          </a:p>
          <a:p>
            <a:pPr eaLnBrk="1" fontAlgn="auto" hangingPunct="1">
              <a:lnSpc>
                <a:spcPct val="112000"/>
              </a:lnSpc>
              <a:spcBef>
                <a:spcPts val="350"/>
              </a:spcBef>
              <a:spcAft>
                <a:spcPts val="350"/>
              </a:spcAft>
              <a:defRPr/>
            </a:pP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Усъвършенстване на социалния диалог </a:t>
            </a:r>
            <a:b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br>
            <a:r>
              <a:rPr lang="bg-BG" sz="2600" spc="6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и колективното трудово договаряне на национално, местно и училищно ниво.</a:t>
            </a: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41</a:t>
            </a:fld>
            <a:endParaRPr lang="bg-BG"/>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404664"/>
            <a:ext cx="8229600" cy="612067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algn="ctr" eaLnBrk="1" fontAlgn="auto" hangingPunct="1">
              <a:lnSpc>
                <a:spcPct val="150000"/>
              </a:lnSpc>
              <a:spcAft>
                <a:spcPts val="600"/>
              </a:spcAft>
              <a:buFont typeface="Arial" pitchFamily="34" charset="0"/>
              <a:buNone/>
              <a:defRPr/>
            </a:pPr>
            <a:r>
              <a:rPr lang="bg-BG" sz="2800" b="1" dirty="0" smtClean="0">
                <a:solidFill>
                  <a:srgbClr val="660066"/>
                </a:solidFill>
                <a:effectLst>
                  <a:glow rad="63500">
                    <a:schemeClr val="accent4">
                      <a:satMod val="175000"/>
                      <a:alpha val="40000"/>
                    </a:schemeClr>
                  </a:glow>
                </a:effectLst>
                <a:latin typeface="Arial Narrow" pitchFamily="34" charset="0"/>
              </a:rPr>
              <a:t>Синдикатът на българските учители успява, </a:t>
            </a:r>
            <a:br>
              <a:rPr lang="bg-BG" sz="2800" b="1" dirty="0" smtClean="0">
                <a:solidFill>
                  <a:srgbClr val="660066"/>
                </a:solidFill>
                <a:effectLst>
                  <a:glow rad="63500">
                    <a:schemeClr val="accent4">
                      <a:satMod val="175000"/>
                      <a:alpha val="40000"/>
                    </a:schemeClr>
                  </a:glow>
                </a:effectLst>
                <a:latin typeface="Arial Narrow" pitchFamily="34" charset="0"/>
              </a:rPr>
            </a:br>
            <a:r>
              <a:rPr lang="bg-BG" sz="2800" b="1" dirty="0" smtClean="0">
                <a:solidFill>
                  <a:srgbClr val="660066"/>
                </a:solidFill>
                <a:effectLst>
                  <a:glow rad="63500">
                    <a:schemeClr val="accent4">
                      <a:satMod val="175000"/>
                      <a:alpha val="40000"/>
                    </a:schemeClr>
                  </a:glow>
                </a:effectLst>
                <a:latin typeface="Arial Narrow" pitchFamily="34" charset="0"/>
              </a:rPr>
              <a:t>защото при всички предизвикателства и трудности, Синдикатът е платформа </a:t>
            </a:r>
            <a:br>
              <a:rPr lang="bg-BG" sz="2800" b="1" dirty="0" smtClean="0">
                <a:solidFill>
                  <a:srgbClr val="660066"/>
                </a:solidFill>
                <a:effectLst>
                  <a:glow rad="63500">
                    <a:schemeClr val="accent4">
                      <a:satMod val="175000"/>
                      <a:alpha val="40000"/>
                    </a:schemeClr>
                  </a:glow>
                </a:effectLst>
                <a:latin typeface="Arial Narrow" pitchFamily="34" charset="0"/>
              </a:rPr>
            </a:br>
            <a:r>
              <a:rPr lang="bg-BG" sz="2800" b="1" dirty="0" smtClean="0">
                <a:solidFill>
                  <a:srgbClr val="660066"/>
                </a:solidFill>
                <a:effectLst>
                  <a:glow rad="63500">
                    <a:schemeClr val="accent4">
                      <a:satMod val="175000"/>
                      <a:alpha val="40000"/>
                    </a:schemeClr>
                  </a:glow>
                </a:effectLst>
                <a:latin typeface="Arial Narrow" pitchFamily="34" charset="0"/>
              </a:rPr>
              <a:t>за единство и солидарност на работещите</a:t>
            </a:r>
            <a:br>
              <a:rPr lang="bg-BG" sz="2800" b="1" dirty="0" smtClean="0">
                <a:solidFill>
                  <a:srgbClr val="660066"/>
                </a:solidFill>
                <a:effectLst>
                  <a:glow rad="63500">
                    <a:schemeClr val="accent4">
                      <a:satMod val="175000"/>
                      <a:alpha val="40000"/>
                    </a:schemeClr>
                  </a:glow>
                </a:effectLst>
                <a:latin typeface="Arial Narrow" pitchFamily="34" charset="0"/>
              </a:rPr>
            </a:br>
            <a:r>
              <a:rPr lang="bg-BG" sz="2800" b="1" dirty="0" smtClean="0">
                <a:solidFill>
                  <a:srgbClr val="660066"/>
                </a:solidFill>
                <a:effectLst>
                  <a:glow rad="63500">
                    <a:schemeClr val="accent4">
                      <a:satMod val="175000"/>
                      <a:alpha val="40000"/>
                    </a:schemeClr>
                  </a:glow>
                </a:effectLst>
                <a:latin typeface="Arial Narrow" pitchFamily="34" charset="0"/>
              </a:rPr>
              <a:t> в системата на средното образование, </a:t>
            </a:r>
            <a:br>
              <a:rPr lang="bg-BG" sz="2800" b="1" dirty="0" smtClean="0">
                <a:solidFill>
                  <a:srgbClr val="660066"/>
                </a:solidFill>
                <a:effectLst>
                  <a:glow rad="63500">
                    <a:schemeClr val="accent4">
                      <a:satMod val="175000"/>
                      <a:alpha val="40000"/>
                    </a:schemeClr>
                  </a:glow>
                </a:effectLst>
                <a:latin typeface="Arial Narrow" pitchFamily="34" charset="0"/>
              </a:rPr>
            </a:br>
            <a:r>
              <a:rPr lang="bg-BG" sz="2800" b="1" dirty="0" smtClean="0">
                <a:solidFill>
                  <a:srgbClr val="660066"/>
                </a:solidFill>
                <a:effectLst>
                  <a:glow rad="63500">
                    <a:schemeClr val="accent4">
                      <a:satMod val="175000"/>
                      <a:alpha val="40000"/>
                    </a:schemeClr>
                  </a:glow>
                </a:effectLst>
                <a:latin typeface="Arial Narrow" pitchFamily="34" charset="0"/>
              </a:rPr>
              <a:t>на изявени учители, на хора, за които изрази като: “грижа за всеки”, “качествено образование”, “защита на права”, “развитие и прогрес” не са отвлечени понятия, а всекидневна реалност.</a:t>
            </a:r>
            <a:endParaRPr lang="bg-BG" sz="2800" dirty="0">
              <a:solidFill>
                <a:srgbClr val="660066"/>
              </a:solidFill>
              <a:effectLst>
                <a:glow rad="63500">
                  <a:schemeClr val="accent4">
                    <a:satMod val="175000"/>
                    <a:alpha val="40000"/>
                  </a:schemeClr>
                </a:glow>
              </a:effectLst>
              <a:latin typeface="Arial Narrow" pitchFamily="34" charset="0"/>
            </a:endParaRPr>
          </a:p>
        </p:txBody>
      </p:sp>
      <p:sp>
        <p:nvSpPr>
          <p:cNvPr id="4" name="Slide Number Placeholder 3"/>
          <p:cNvSpPr>
            <a:spLocks noGrp="1"/>
          </p:cNvSpPr>
          <p:nvPr>
            <p:ph type="sldNum" sz="quarter" idx="12"/>
          </p:nvPr>
        </p:nvSpPr>
        <p:spPr/>
        <p:txBody>
          <a:bodyPr/>
          <a:lstStyle/>
          <a:p>
            <a:pPr>
              <a:defRPr/>
            </a:pPr>
            <a:fld id="{0F426781-A99A-454D-9151-1CB6C2A55DB3}" type="slidenum">
              <a:rPr lang="bg-BG" smtClean="0"/>
              <a:pPr>
                <a:defRPr/>
              </a:pPr>
              <a:t>42</a:t>
            </a:fld>
            <a:endParaRPr lang="bg-BG"/>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46082" name="Picture 2" descr="G:\111Pictures\Ioda.jpg"/>
          <p:cNvPicPr>
            <a:picLocks noChangeAspect="1" noChangeArrowheads="1"/>
          </p:cNvPicPr>
          <p:nvPr/>
        </p:nvPicPr>
        <p:blipFill>
          <a:blip r:embed="rId3" cstate="print"/>
          <a:srcRect/>
          <a:stretch>
            <a:fillRect/>
          </a:stretch>
        </p:blipFill>
        <p:spPr bwMode="auto">
          <a:xfrm>
            <a:off x="539750" y="1412875"/>
            <a:ext cx="3571875" cy="4114800"/>
          </a:xfrm>
          <a:prstGeom prst="rect">
            <a:avLst/>
          </a:prstGeom>
          <a:noFill/>
          <a:ln w="9525">
            <a:noFill/>
            <a:miter lim="800000"/>
            <a:headEnd/>
            <a:tailEnd/>
          </a:ln>
        </p:spPr>
      </p:pic>
      <p:sp>
        <p:nvSpPr>
          <p:cNvPr id="5" name="Правоъгълник 4"/>
          <p:cNvSpPr/>
          <p:nvPr/>
        </p:nvSpPr>
        <p:spPr>
          <a:xfrm>
            <a:off x="4427984" y="1484784"/>
            <a:ext cx="4392488" cy="3693319"/>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600"/>
              </a:spcBef>
              <a:spcAft>
                <a:spcPts val="600"/>
              </a:spcAft>
              <a:defRPr/>
            </a:pPr>
            <a:r>
              <a:rPr lang="ru-RU" sz="2800" b="1" spc="50" dirty="0" err="1">
                <a:ln w="11430"/>
                <a:solidFill>
                  <a:schemeClr val="accent2">
                    <a:lumMod val="50000"/>
                  </a:schemeClr>
                </a:solidFill>
                <a:latin typeface="Arial Narrow" pitchFamily="34" charset="0"/>
              </a:rPr>
              <a:t>Волтеровият</a:t>
            </a:r>
            <a:r>
              <a:rPr lang="ru-RU" sz="2800" b="1" spc="50" dirty="0">
                <a:ln w="11430"/>
                <a:solidFill>
                  <a:schemeClr val="accent2">
                    <a:lumMod val="50000"/>
                  </a:schemeClr>
                </a:solidFill>
                <a:latin typeface="Arial Narrow" pitchFamily="34" charset="0"/>
              </a:rPr>
              <a:t> "</a:t>
            </a:r>
            <a:r>
              <a:rPr lang="ru-RU" sz="2800" b="1" spc="50" dirty="0" err="1">
                <a:ln w="11430"/>
                <a:solidFill>
                  <a:schemeClr val="accent2">
                    <a:lumMod val="50000"/>
                  </a:schemeClr>
                </a:solidFill>
                <a:latin typeface="Arial Narrow" pitchFamily="34" charset="0"/>
              </a:rPr>
              <a:t>Кандид</a:t>
            </a:r>
            <a:r>
              <a:rPr lang="ru-RU" sz="2800" b="1" spc="50" dirty="0">
                <a:ln w="11430"/>
                <a:solidFill>
                  <a:schemeClr val="accent2">
                    <a:lumMod val="50000"/>
                  </a:schemeClr>
                </a:solidFill>
                <a:latin typeface="Arial Narrow" pitchFamily="34" charset="0"/>
              </a:rPr>
              <a:t>" </a:t>
            </a:r>
            <a:r>
              <a:rPr lang="ru-RU" sz="2800" b="1" spc="50" dirty="0" err="1">
                <a:ln w="11430"/>
                <a:solidFill>
                  <a:schemeClr val="accent2">
                    <a:lumMod val="50000"/>
                  </a:schemeClr>
                </a:solidFill>
                <a:latin typeface="Arial Narrow" pitchFamily="34" charset="0"/>
              </a:rPr>
              <a:t>завършва</a:t>
            </a:r>
            <a:r>
              <a:rPr lang="ru-RU" sz="2800" b="1" spc="50" dirty="0">
                <a:ln w="11430"/>
                <a:solidFill>
                  <a:schemeClr val="accent2">
                    <a:lumMod val="50000"/>
                  </a:schemeClr>
                </a:solidFill>
                <a:latin typeface="Arial Narrow" pitchFamily="34" charset="0"/>
              </a:rPr>
              <a:t> с </a:t>
            </a:r>
            <a:r>
              <a:rPr lang="ru-RU" sz="2800" b="1" spc="50" dirty="0" err="1">
                <a:ln w="11430"/>
                <a:solidFill>
                  <a:schemeClr val="accent2">
                    <a:lumMod val="50000"/>
                  </a:schemeClr>
                </a:solidFill>
                <a:latin typeface="Arial Narrow" pitchFamily="34" charset="0"/>
              </a:rPr>
              <a:t>фразата</a:t>
            </a:r>
            <a:r>
              <a:rPr lang="ru-RU" sz="2800" b="1" spc="50" dirty="0">
                <a:ln w="11430"/>
                <a:solidFill>
                  <a:schemeClr val="accent2">
                    <a:lumMod val="50000"/>
                  </a:schemeClr>
                </a:solidFill>
                <a:latin typeface="Arial Narrow" pitchFamily="34" charset="0"/>
              </a:rPr>
              <a:t> </a:t>
            </a:r>
            <a:br>
              <a:rPr lang="ru-RU" sz="2800" b="1" spc="50" dirty="0">
                <a:ln w="11430"/>
                <a:solidFill>
                  <a:schemeClr val="accent2">
                    <a:lumMod val="50000"/>
                  </a:schemeClr>
                </a:solidFill>
                <a:latin typeface="Arial Narrow" pitchFamily="34" charset="0"/>
              </a:rPr>
            </a:br>
            <a:r>
              <a:rPr lang="ru-RU" sz="2800" b="1" spc="50" dirty="0">
                <a:ln w="11430"/>
                <a:solidFill>
                  <a:schemeClr val="accent2">
                    <a:lumMod val="50000"/>
                  </a:schemeClr>
                </a:solidFill>
                <a:latin typeface="Arial Narrow" pitchFamily="34" charset="0"/>
              </a:rPr>
              <a:t>на </a:t>
            </a:r>
            <a:r>
              <a:rPr lang="ru-RU" sz="2800" b="1" spc="50" dirty="0" err="1">
                <a:ln w="11430"/>
                <a:solidFill>
                  <a:schemeClr val="accent2">
                    <a:lumMod val="50000"/>
                  </a:schemeClr>
                </a:solidFill>
                <a:latin typeface="Arial Narrow" pitchFamily="34" charset="0"/>
              </a:rPr>
              <a:t>едноименния</a:t>
            </a:r>
            <a:r>
              <a:rPr lang="ru-RU" sz="2800" b="1" spc="50" dirty="0">
                <a:ln w="11430"/>
                <a:solidFill>
                  <a:schemeClr val="accent2">
                    <a:lumMod val="50000"/>
                  </a:schemeClr>
                </a:solidFill>
                <a:latin typeface="Arial Narrow" pitchFamily="34" charset="0"/>
              </a:rPr>
              <a:t> герой:</a:t>
            </a:r>
          </a:p>
          <a:p>
            <a:pPr fontAlgn="auto">
              <a:spcBef>
                <a:spcPts val="600"/>
              </a:spcBef>
              <a:spcAft>
                <a:spcPts val="600"/>
              </a:spcAft>
              <a:defRPr/>
            </a:pPr>
            <a:r>
              <a:rPr lang="ru-RU" sz="2800" b="1" spc="50" dirty="0">
                <a:ln w="11430"/>
                <a:solidFill>
                  <a:schemeClr val="accent2">
                    <a:lumMod val="50000"/>
                  </a:schemeClr>
                </a:solidFill>
                <a:latin typeface="Arial Narrow" pitchFamily="34" charset="0"/>
              </a:rPr>
              <a:t> “</a:t>
            </a:r>
            <a:r>
              <a:rPr lang="bg-BG" sz="2800" b="1" spc="50" dirty="0">
                <a:ln w="11430"/>
                <a:solidFill>
                  <a:schemeClr val="accent2">
                    <a:lumMod val="50000"/>
                  </a:schemeClr>
                </a:solidFill>
                <a:latin typeface="Arial Narrow" pitchFamily="34" charset="0"/>
              </a:rPr>
              <a:t>Трябва да работим градината си</a:t>
            </a:r>
            <a:r>
              <a:rPr lang="ru-RU" sz="2800" b="1" spc="50" dirty="0">
                <a:ln w="11430"/>
                <a:solidFill>
                  <a:schemeClr val="accent2">
                    <a:lumMod val="50000"/>
                  </a:schemeClr>
                </a:solidFill>
                <a:latin typeface="Arial Narrow" pitchFamily="34" charset="0"/>
              </a:rPr>
              <a:t>", т.е. - да </a:t>
            </a:r>
            <a:r>
              <a:rPr lang="ru-RU" sz="2800" b="1" spc="50" dirty="0" err="1">
                <a:ln w="11430"/>
                <a:solidFill>
                  <a:schemeClr val="accent2">
                    <a:lumMod val="50000"/>
                  </a:schemeClr>
                </a:solidFill>
                <a:latin typeface="Arial Narrow" pitchFamily="34" charset="0"/>
              </a:rPr>
              <a:t>променяме</a:t>
            </a:r>
            <a:r>
              <a:rPr lang="ru-RU" sz="2800" b="1" spc="50" dirty="0">
                <a:ln w="11430"/>
                <a:solidFill>
                  <a:schemeClr val="accent2">
                    <a:lumMod val="50000"/>
                  </a:schemeClr>
                </a:solidFill>
                <a:latin typeface="Arial Narrow" pitchFamily="34" charset="0"/>
              </a:rPr>
              <a:t> </a:t>
            </a:r>
            <a:r>
              <a:rPr lang="ru-RU" sz="2800" b="1" spc="50" dirty="0" err="1">
                <a:ln w="11430"/>
                <a:solidFill>
                  <a:schemeClr val="accent2">
                    <a:lumMod val="50000"/>
                  </a:schemeClr>
                </a:solidFill>
                <a:latin typeface="Arial Narrow" pitchFamily="34" charset="0"/>
              </a:rPr>
              <a:t>това</a:t>
            </a:r>
            <a:r>
              <a:rPr lang="ru-RU" sz="2800" b="1" spc="50" dirty="0">
                <a:ln w="11430"/>
                <a:solidFill>
                  <a:schemeClr val="accent2">
                    <a:lumMod val="50000"/>
                  </a:schemeClr>
                </a:solidFill>
                <a:latin typeface="Arial Narrow" pitchFamily="34" charset="0"/>
              </a:rPr>
              <a:t> около себе си, </a:t>
            </a:r>
            <a:r>
              <a:rPr lang="ru-RU" sz="2800" b="1" spc="50" dirty="0" err="1">
                <a:ln w="11430"/>
                <a:solidFill>
                  <a:schemeClr val="accent2">
                    <a:lumMod val="50000"/>
                  </a:schemeClr>
                </a:solidFill>
                <a:latin typeface="Arial Narrow" pitchFamily="34" charset="0"/>
              </a:rPr>
              <a:t>което</a:t>
            </a:r>
            <a:r>
              <a:rPr lang="ru-RU" sz="2800" b="1" spc="50" dirty="0">
                <a:ln w="11430"/>
                <a:solidFill>
                  <a:schemeClr val="accent2">
                    <a:lumMod val="50000"/>
                  </a:schemeClr>
                </a:solidFill>
                <a:latin typeface="Arial Narrow" pitchFamily="34" charset="0"/>
              </a:rPr>
              <a:t> можем да </a:t>
            </a:r>
            <a:r>
              <a:rPr lang="ru-RU" sz="2800" b="1" spc="50" dirty="0" err="1">
                <a:ln w="11430"/>
                <a:solidFill>
                  <a:schemeClr val="accent2">
                    <a:lumMod val="50000"/>
                  </a:schemeClr>
                </a:solidFill>
                <a:latin typeface="Arial Narrow" pitchFamily="34" charset="0"/>
              </a:rPr>
              <a:t>променим</a:t>
            </a:r>
            <a:r>
              <a:rPr lang="ru-RU" sz="2800" b="1" spc="50" dirty="0">
                <a:ln w="11430"/>
                <a:solidFill>
                  <a:schemeClr val="accent2">
                    <a:lumMod val="50000"/>
                  </a:schemeClr>
                </a:solidFill>
                <a:latin typeface="Arial Narrow" pitchFamily="34" charset="0"/>
              </a:rPr>
              <a:t> </a:t>
            </a:r>
            <a:r>
              <a:rPr lang="ru-RU" sz="2800" b="1" spc="50" dirty="0" err="1">
                <a:ln w="11430"/>
                <a:solidFill>
                  <a:schemeClr val="accent2">
                    <a:lumMod val="50000"/>
                  </a:schemeClr>
                </a:solidFill>
                <a:latin typeface="Arial Narrow" pitchFamily="34" charset="0"/>
              </a:rPr>
              <a:t>към</a:t>
            </a:r>
            <a:r>
              <a:rPr lang="ru-RU" sz="2800" b="1" spc="50" dirty="0">
                <a:ln w="11430"/>
                <a:solidFill>
                  <a:schemeClr val="accent2">
                    <a:lumMod val="50000"/>
                  </a:schemeClr>
                </a:solidFill>
                <a:latin typeface="Arial Narrow" pitchFamily="34" charset="0"/>
              </a:rPr>
              <a:t> </a:t>
            </a:r>
            <a:r>
              <a:rPr lang="ru-RU" sz="2800" b="1" spc="50" dirty="0" err="1">
                <a:ln w="11430"/>
                <a:solidFill>
                  <a:schemeClr val="accent2">
                    <a:lumMod val="50000"/>
                  </a:schemeClr>
                </a:solidFill>
                <a:latin typeface="Arial Narrow" pitchFamily="34" charset="0"/>
              </a:rPr>
              <a:t>по-добро</a:t>
            </a:r>
            <a:r>
              <a:rPr lang="ru-RU" sz="2800" b="1" spc="50" dirty="0">
                <a:ln w="11430"/>
                <a:solidFill>
                  <a:schemeClr val="accent2">
                    <a:lumMod val="50000"/>
                  </a:schemeClr>
                </a:solidFill>
                <a:latin typeface="Arial Narrow" pitchFamily="34" charset="0"/>
              </a:rPr>
              <a:t>.</a:t>
            </a:r>
            <a:endParaRPr lang="bg-BG" sz="2800" b="1" spc="50" dirty="0">
              <a:ln w="11430"/>
              <a:solidFill>
                <a:schemeClr val="accent2">
                  <a:lumMod val="50000"/>
                </a:schemeClr>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7BDF14D7-3AFE-48D2-BD90-14851830AF75}" type="slidenum">
              <a:rPr lang="bg-BG" smtClean="0"/>
              <a:pPr>
                <a:defRPr/>
              </a:pPr>
              <a:t>43</a:t>
            </a:fld>
            <a:endParaRPr lang="bg-BG"/>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03" name="Rectangle 3"/>
          <p:cNvSpPr>
            <a:spLocks noGrp="1"/>
          </p:cNvSpPr>
          <p:nvPr>
            <p:ph type="body" idx="1"/>
          </p:nvPr>
        </p:nvSpPr>
        <p:spPr>
          <a:xfrm>
            <a:off x="457200" y="692150"/>
            <a:ext cx="8229600" cy="5434013"/>
          </a:xfrm>
        </p:spPr>
        <p:txBody>
          <a:bodyPr rtlCol="0">
            <a:normAutofit/>
          </a:bodyPr>
          <a:lstStyle/>
          <a:p>
            <a:pPr algn="ctr" eaLnBrk="1" fontAlgn="auto" hangingPunct="1">
              <a:spcAft>
                <a:spcPts val="0"/>
              </a:spcAft>
              <a:buFont typeface="Arial" charset="0"/>
              <a:buNone/>
              <a:defRPr/>
            </a:pPr>
            <a:endParaRPr lang="bg-BG" altLang="bg-BG" dirty="0" smtClean="0"/>
          </a:p>
          <a:p>
            <a:pPr algn="ctr" eaLnBrk="1" fontAlgn="auto" hangingPunct="1">
              <a:spcAft>
                <a:spcPts val="0"/>
              </a:spcAft>
              <a:buFont typeface="Arial" charset="0"/>
              <a:buNone/>
              <a:defRPr/>
            </a:pPr>
            <a:endParaRPr lang="en-US" altLang="bg-BG" sz="3600" b="1" dirty="0" smtClean="0">
              <a:solidFill>
                <a:srgbClr val="CC3399"/>
              </a:solidFill>
              <a:effectLst>
                <a:outerShdw blurRad="38100" dist="38100" dir="2700000" algn="tl">
                  <a:srgbClr val="C0C0C0"/>
                </a:outerShdw>
              </a:effectLst>
            </a:endParaRPr>
          </a:p>
          <a:p>
            <a:pPr algn="ctr" eaLnBrk="1" fontAlgn="auto" hangingPunct="1">
              <a:spcAft>
                <a:spcPts val="0"/>
              </a:spcAft>
              <a:buFont typeface="Arial" charset="0"/>
              <a:buNone/>
              <a:defRPr/>
            </a:pPr>
            <a:r>
              <a:rPr lang="bg-BG" altLang="bg-BG" sz="3600" b="1" spc="150" dirty="0"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БЛАГОДАРЯ  ЗА  ВНИМАНИЕТО</a:t>
            </a:r>
          </a:p>
          <a:p>
            <a:pPr algn="ctr" eaLnBrk="1" fontAlgn="auto" hangingPunct="1">
              <a:spcAft>
                <a:spcPts val="0"/>
              </a:spcAft>
              <a:buFont typeface="Arial" charset="0"/>
              <a:buNone/>
              <a:defRPr/>
            </a:pPr>
            <a:endParaRPr lang="bg-BG" altLang="bg-BG" sz="3600" b="1" dirty="0"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a:p>
            <a:pPr algn="ctr" eaLnBrk="1" fontAlgn="auto" hangingPunct="1">
              <a:spcAft>
                <a:spcPts val="0"/>
              </a:spcAft>
              <a:buFont typeface="Arial" charset="0"/>
              <a:buNone/>
              <a:defRPr/>
            </a:pPr>
            <a:r>
              <a:rPr lang="bg-BG" altLang="bg-BG" b="1" dirty="0"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д.</a:t>
            </a:r>
            <a:r>
              <a:rPr lang="bg-BG" altLang="bg-BG" b="1" dirty="0" err="1"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ик</a:t>
            </a:r>
            <a:r>
              <a:rPr lang="bg-BG" altLang="bg-BG" b="1" dirty="0"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.н.  Янка  Такева, председател  на  СБУ</a:t>
            </a:r>
          </a:p>
          <a:p>
            <a:pPr algn="ctr" eaLnBrk="1" fontAlgn="auto" hangingPunct="1">
              <a:spcAft>
                <a:spcPts val="0"/>
              </a:spcAft>
              <a:buFont typeface="Arial" charset="0"/>
              <a:buNone/>
              <a:defRPr/>
            </a:pPr>
            <a:endParaRPr lang="en-US" altLang="bg-BG" sz="800" b="1" dirty="0"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a:p>
            <a:pPr algn="ctr" eaLnBrk="1" fontAlgn="auto" hangingPunct="1">
              <a:spcAft>
                <a:spcPts val="0"/>
              </a:spcAft>
              <a:buFont typeface="Arial" charset="0"/>
              <a:buNone/>
              <a:defRPr/>
            </a:pPr>
            <a:r>
              <a:rPr lang="en-US" altLang="bg-BG" b="1" dirty="0"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sbu_sentrala@abv.bg</a:t>
            </a:r>
            <a:endParaRPr lang="bg-BG" altLang="bg-BG" b="1" dirty="0" smtClean="0">
              <a:solidFill>
                <a:srgbClr val="660066"/>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Slide Number Placeholder 2"/>
          <p:cNvSpPr>
            <a:spLocks noGrp="1"/>
          </p:cNvSpPr>
          <p:nvPr>
            <p:ph type="sldNum" sz="quarter" idx="12"/>
          </p:nvPr>
        </p:nvSpPr>
        <p:spPr/>
        <p:txBody>
          <a:bodyPr/>
          <a:lstStyle/>
          <a:p>
            <a:pPr>
              <a:defRPr/>
            </a:pPr>
            <a:fld id="{0F426781-A99A-454D-9151-1CB6C2A55DB3}" type="slidenum">
              <a:rPr lang="bg-BG" smtClean="0"/>
              <a:pPr>
                <a:defRPr/>
              </a:pPr>
              <a:t>44</a:t>
            </a:fld>
            <a:endParaRPr lang="bg-B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6513" y="3141663"/>
            <a:ext cx="9144000" cy="3644900"/>
          </a:xfr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oAutofit/>
          </a:bodyPr>
          <a:lstStyle/>
          <a:p>
            <a:pPr algn="l" eaLnBrk="1" fontAlgn="auto" hangingPunct="1">
              <a:spcAft>
                <a:spcPts val="0"/>
              </a:spcAft>
              <a:buFont typeface="Arial" pitchFamily="34" charset="0"/>
              <a:buChar char="•"/>
              <a:defRPr/>
            </a:pPr>
            <a:endParaRPr lang="bg-BG" sz="2400" dirty="0"/>
          </a:p>
        </p:txBody>
      </p:sp>
      <p:sp>
        <p:nvSpPr>
          <p:cNvPr id="3" name="Контейнер за съдържание 2"/>
          <p:cNvSpPr>
            <a:spLocks noGrp="1"/>
          </p:cNvSpPr>
          <p:nvPr>
            <p:ph idx="1"/>
          </p:nvPr>
        </p:nvSpPr>
        <p:spPr>
          <a:xfrm>
            <a:off x="0" y="-27384"/>
            <a:ext cx="9144000" cy="3068960"/>
          </a:xfrm>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marL="0" indent="0" eaLnBrk="1" fontAlgn="auto" hangingPunct="1">
              <a:spcAft>
                <a:spcPts val="0"/>
              </a:spcAft>
              <a:buFont typeface="Arial" pitchFamily="34" charset="0"/>
              <a:buNone/>
              <a:defRPr/>
            </a:pPr>
            <a:r>
              <a:rPr lang="bg-BG" sz="2600" dirty="0" smtClean="0">
                <a:effectLst>
                  <a:glow rad="101600">
                    <a:schemeClr val="accent6">
                      <a:satMod val="175000"/>
                      <a:alpha val="40000"/>
                    </a:schemeClr>
                  </a:glow>
                  <a:outerShdw blurRad="63500" sx="102000" sy="102000" algn="ctr" rotWithShape="0">
                    <a:prstClr val="black">
                      <a:alpha val="40000"/>
                    </a:prstClr>
                  </a:outerShdw>
                </a:effectLst>
                <a:latin typeface="Arial Narrow" pitchFamily="34" charset="0"/>
              </a:rPr>
              <a:t>       </a:t>
            </a:r>
            <a:r>
              <a:rPr lang="bg-BG" sz="3100"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Широко </a:t>
            </a: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споделяни са три принципа </a:t>
            </a:r>
            <a:endParaRPr lang="bg-BG" sz="3100"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marL="0" indent="0" eaLnBrk="1" fontAlgn="auto" hangingPunct="1">
              <a:spcAft>
                <a:spcPts val="0"/>
              </a:spcAft>
              <a:buFont typeface="Arial" pitchFamily="34" charset="0"/>
              <a:buNone/>
              <a:defRPr/>
            </a:pP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bg-BG" sz="3100"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на качественото образование</a:t>
            </a: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p>
          <a:p>
            <a:pPr marL="756000" eaLnBrk="1" fontAlgn="auto" hangingPunct="1">
              <a:spcBef>
                <a:spcPts val="324"/>
              </a:spcBef>
              <a:spcAft>
                <a:spcPts val="0"/>
              </a:spcAft>
              <a:defRPr/>
            </a:pP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bg-BG" sz="3100"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значимост</a:t>
            </a: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p>
          <a:p>
            <a:pPr marL="756000" eaLnBrk="1" fontAlgn="auto" hangingPunct="1">
              <a:spcBef>
                <a:spcPts val="324"/>
              </a:spcBef>
              <a:spcAft>
                <a:spcPts val="0"/>
              </a:spcAft>
              <a:defRPr/>
            </a:pP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равен достъп и напредък,</a:t>
            </a:r>
          </a:p>
          <a:p>
            <a:pPr marL="756000" eaLnBrk="1" fontAlgn="auto" hangingPunct="1">
              <a:spcBef>
                <a:spcPts val="324"/>
              </a:spcBef>
              <a:spcAft>
                <a:spcPts val="0"/>
              </a:spcAft>
              <a:defRPr/>
            </a:pP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bg-BG" sz="3100" spc="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зачитане </a:t>
            </a:r>
            <a:r>
              <a:rPr lang="bg-BG" sz="3100" spc="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на индивидуалните права.</a:t>
            </a:r>
          </a:p>
          <a:p>
            <a:pPr eaLnBrk="1" fontAlgn="auto" hangingPunct="1">
              <a:spcAft>
                <a:spcPts val="0"/>
              </a:spcAft>
              <a:defRPr/>
            </a:pPr>
            <a:endParaRPr lang="bg-BG" spc="100" dirty="0"/>
          </a:p>
        </p:txBody>
      </p:sp>
      <p:sp>
        <p:nvSpPr>
          <p:cNvPr id="7172" name="Контейнер за съдържание 2"/>
          <p:cNvSpPr txBox="1">
            <a:spLocks/>
          </p:cNvSpPr>
          <p:nvPr/>
        </p:nvSpPr>
        <p:spPr bwMode="auto">
          <a:xfrm>
            <a:off x="0" y="0"/>
            <a:ext cx="9144000" cy="386080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bg-BG" altLang="bg-BG" sz="3200">
              <a:latin typeface="Calibri" pitchFamily="34" charset="0"/>
            </a:endParaRPr>
          </a:p>
        </p:txBody>
      </p:sp>
      <p:pic>
        <p:nvPicPr>
          <p:cNvPr id="5" name="Picture 5" descr="G:\111Pictures\th (42).jpg"/>
          <p:cNvPicPr>
            <a:picLocks noChangeAspect="1" noChangeArrowheads="1"/>
          </p:cNvPicPr>
          <p:nvPr/>
        </p:nvPicPr>
        <p:blipFill>
          <a:blip r:embed="rId2" cstate="print">
            <a:extLst/>
          </a:blip>
          <a:srcRect/>
          <a:stretch>
            <a:fillRect/>
          </a:stretch>
        </p:blipFill>
        <p:spPr bwMode="auto">
          <a:xfrm>
            <a:off x="6774879" y="1010037"/>
            <a:ext cx="2333625" cy="1986915"/>
          </a:xfrm>
          <a:prstGeom prst="rect">
            <a:avLst/>
          </a:prstGeom>
          <a:ln>
            <a:noFill/>
          </a:ln>
          <a:effectLst>
            <a:softEdge rad="112500"/>
          </a:effectLst>
        </p:spPr>
      </p:pic>
      <p:pic>
        <p:nvPicPr>
          <p:cNvPr id="7174" name="Picture 3" descr="G:\111Pictures\images2.jpg"/>
          <p:cNvPicPr>
            <a:picLocks noChangeAspect="1" noChangeArrowheads="1"/>
          </p:cNvPicPr>
          <p:nvPr/>
        </p:nvPicPr>
        <p:blipFill>
          <a:blip r:embed="rId3" cstate="print"/>
          <a:srcRect/>
          <a:stretch>
            <a:fillRect/>
          </a:stretch>
        </p:blipFill>
        <p:spPr bwMode="auto">
          <a:xfrm>
            <a:off x="5453063" y="4329113"/>
            <a:ext cx="2466975" cy="1857375"/>
          </a:xfrm>
          <a:prstGeom prst="rect">
            <a:avLst/>
          </a:prstGeom>
          <a:noFill/>
          <a:ln w="9525">
            <a:noFill/>
            <a:miter lim="800000"/>
            <a:headEnd/>
            <a:tailEnd/>
          </a:ln>
        </p:spPr>
      </p:pic>
      <p:pic>
        <p:nvPicPr>
          <p:cNvPr id="7175" name="Picture 4" descr="SDC16628 --da"/>
          <p:cNvPicPr>
            <a:picLocks noChangeAspect="1" noChangeArrowheads="1"/>
          </p:cNvPicPr>
          <p:nvPr/>
        </p:nvPicPr>
        <p:blipFill>
          <a:blip r:embed="rId4" cstate="print"/>
          <a:srcRect/>
          <a:stretch>
            <a:fillRect/>
          </a:stretch>
        </p:blipFill>
        <p:spPr bwMode="auto">
          <a:xfrm>
            <a:off x="214313" y="3376613"/>
            <a:ext cx="5081587" cy="3327400"/>
          </a:xfrm>
          <a:prstGeom prst="rect">
            <a:avLst/>
          </a:prstGeom>
          <a:noFill/>
          <a:ln w="9525">
            <a:noFill/>
            <a:miter lim="800000"/>
            <a:headEnd/>
            <a:tailEnd/>
          </a:ln>
        </p:spPr>
      </p:pic>
      <p:pic>
        <p:nvPicPr>
          <p:cNvPr id="7176" name="Picture 6" descr="G:\111Pictures\th (36).jpg"/>
          <p:cNvPicPr>
            <a:picLocks noChangeAspect="1" noChangeArrowheads="1"/>
          </p:cNvPicPr>
          <p:nvPr/>
        </p:nvPicPr>
        <p:blipFill>
          <a:blip r:embed="rId5" cstate="print"/>
          <a:srcRect/>
          <a:stretch>
            <a:fillRect/>
          </a:stretch>
        </p:blipFill>
        <p:spPr bwMode="auto">
          <a:xfrm>
            <a:off x="7392988" y="3213100"/>
            <a:ext cx="1785937" cy="19431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0F426781-A99A-454D-9151-1CB6C2A55DB3}" type="slidenum">
              <a:rPr lang="bg-BG" smtClean="0"/>
              <a:pPr>
                <a:defRPr/>
              </a:pPr>
              <a:t>5</a:t>
            </a:fld>
            <a:endParaRPr lang="bg-B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111Pictures\th (8).jpg"/>
          <p:cNvPicPr>
            <a:picLocks noChangeAspect="1" noChangeArrowheads="1"/>
          </p:cNvPicPr>
          <p:nvPr/>
        </p:nvPicPr>
        <p:blipFill>
          <a:blip r:embed="rId2" cstate="print"/>
          <a:srcRect/>
          <a:stretch>
            <a:fillRect/>
          </a:stretch>
        </p:blipFill>
        <p:spPr bwMode="auto">
          <a:xfrm>
            <a:off x="5868144" y="472832"/>
            <a:ext cx="3154680" cy="2164080"/>
          </a:xfrm>
          <a:prstGeom prst="rect">
            <a:avLst/>
          </a:prstGeom>
          <a:ln>
            <a:noFill/>
          </a:ln>
          <a:effectLst>
            <a:softEdge rad="112500"/>
          </a:effectLst>
        </p:spPr>
      </p:pic>
      <p:pic>
        <p:nvPicPr>
          <p:cNvPr id="27649" name="Picture 1" descr="G:\111Pictures\Kapital.jpg"/>
          <p:cNvPicPr>
            <a:picLocks noChangeAspect="1" noChangeArrowheads="1"/>
          </p:cNvPicPr>
          <p:nvPr/>
        </p:nvPicPr>
        <p:blipFill>
          <a:blip r:embed="rId3" cstate="print"/>
          <a:srcRect/>
          <a:stretch>
            <a:fillRect/>
          </a:stretch>
        </p:blipFill>
        <p:spPr bwMode="auto">
          <a:xfrm>
            <a:off x="35496" y="980729"/>
            <a:ext cx="3401568" cy="1909267"/>
          </a:xfrm>
          <a:prstGeom prst="rect">
            <a:avLst/>
          </a:prstGeom>
          <a:ln>
            <a:noFill/>
          </a:ln>
          <a:effectLst>
            <a:softEdge rad="112500"/>
          </a:effectLst>
        </p:spPr>
      </p:pic>
      <p:sp>
        <p:nvSpPr>
          <p:cNvPr id="3" name="Контейнер за съдържание 2"/>
          <p:cNvSpPr>
            <a:spLocks noGrp="1"/>
          </p:cNvSpPr>
          <p:nvPr>
            <p:ph idx="1"/>
          </p:nvPr>
        </p:nvSpPr>
        <p:spPr>
          <a:xfrm>
            <a:off x="395536" y="2996952"/>
            <a:ext cx="2772816" cy="3600400"/>
          </a:xfr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bg-B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качествен </a:t>
            </a:r>
            <a:r>
              <a:rPr lang="bg-BG"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образователен процес, в центъра на който е ключовата фигура на квалифицирания </a:t>
            </a:r>
            <a:r>
              <a:rPr lang="bg-BG"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учител;</a:t>
            </a:r>
          </a:p>
        </p:txBody>
      </p:sp>
      <p:sp>
        <p:nvSpPr>
          <p:cNvPr id="8197" name="Правоъгълник 4"/>
          <p:cNvSpPr>
            <a:spLocks noChangeArrowheads="1"/>
          </p:cNvSpPr>
          <p:nvPr/>
        </p:nvSpPr>
        <p:spPr bwMode="auto">
          <a:xfrm>
            <a:off x="179388" y="44450"/>
            <a:ext cx="8713787" cy="523875"/>
          </a:xfrm>
          <a:prstGeom prst="rect">
            <a:avLst/>
          </a:prstGeom>
          <a:noFill/>
          <a:ln w="9525">
            <a:noFill/>
            <a:miter lim="800000"/>
            <a:headEnd/>
            <a:tailEnd/>
          </a:ln>
        </p:spPr>
        <p:txBody>
          <a:bodyPr>
            <a:spAutoFit/>
          </a:bodyPr>
          <a:lstStyle/>
          <a:p>
            <a:r>
              <a:rPr lang="bg-BG" altLang="bg-BG" sz="2800" b="1">
                <a:solidFill>
                  <a:srgbClr val="C00000"/>
                </a:solidFill>
                <a:latin typeface="Arial Narrow" pitchFamily="34" charset="0"/>
              </a:rPr>
              <a:t>Трите стълба на качественото образование:</a:t>
            </a:r>
            <a:endParaRPr lang="bg-BG" altLang="bg-BG" sz="2800">
              <a:solidFill>
                <a:srgbClr val="C00000"/>
              </a:solidFill>
              <a:latin typeface="Arial Narrow" pitchFamily="34" charset="0"/>
            </a:endParaRPr>
          </a:p>
        </p:txBody>
      </p:sp>
      <p:sp>
        <p:nvSpPr>
          <p:cNvPr id="6" name="Правоъгълник 5"/>
          <p:cNvSpPr/>
          <p:nvPr/>
        </p:nvSpPr>
        <p:spPr>
          <a:xfrm>
            <a:off x="5868144" y="2658392"/>
            <a:ext cx="3132856" cy="4154984"/>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buFont typeface="Arial" pitchFamily="34" charset="0"/>
              <a:buChar char="•"/>
              <a:defRPr/>
            </a:pPr>
            <a:r>
              <a:rPr lang="bg-BG" dirty="0">
                <a:latin typeface="Arial Narrow" pitchFamily="34" charset="0"/>
              </a:rPr>
              <a:t> </a:t>
            </a:r>
            <a:r>
              <a:rPr lang="bg-BG" sz="2400" spc="3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безопасна и сигурна среда за качествено образование и преподаване на всички нива в образованието и обществата, осигуряваща равноправие на половете и премахване на всякаква форма на дискриминация.</a:t>
            </a:r>
          </a:p>
        </p:txBody>
      </p:sp>
      <p:sp>
        <p:nvSpPr>
          <p:cNvPr id="9" name="Правоъгълник 8"/>
          <p:cNvSpPr/>
          <p:nvPr/>
        </p:nvSpPr>
        <p:spPr>
          <a:xfrm>
            <a:off x="3491880" y="1052736"/>
            <a:ext cx="2016224" cy="1938992"/>
          </a:xfrm>
          <a:prstGeom prst="rect">
            <a:avLst/>
          </a:prstGeom>
          <a:solidFill>
            <a:srgbClr val="660066"/>
          </a:solidFill>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buFont typeface="Arial" pitchFamily="34" charset="0"/>
              <a:buChar char="•"/>
              <a:defRPr/>
            </a:pPr>
            <a:r>
              <a:rPr lang="bg-BG" sz="2400" dirty="0">
                <a:latin typeface="Arial Narrow" pitchFamily="34" charset="0"/>
              </a:rPr>
              <a:t>  </a:t>
            </a:r>
            <a:r>
              <a:rPr lang="bg-BG"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качествени педагогически и обучителни инструменти и ресурси;</a:t>
            </a:r>
          </a:p>
        </p:txBody>
      </p:sp>
      <p:pic>
        <p:nvPicPr>
          <p:cNvPr id="8200" name="Picture 2" descr="G:\111Pictures\ot Mitko\Animated_Woman_Working_Desk-2sm.gif"/>
          <p:cNvPicPr>
            <a:picLocks noChangeAspect="1" noChangeArrowheads="1" noCrop="1"/>
          </p:cNvPicPr>
          <p:nvPr/>
        </p:nvPicPr>
        <p:blipFill>
          <a:blip r:embed="rId4" cstate="print"/>
          <a:srcRect/>
          <a:stretch>
            <a:fillRect/>
          </a:stretch>
        </p:blipFill>
        <p:spPr bwMode="auto">
          <a:xfrm>
            <a:off x="3563938" y="3860800"/>
            <a:ext cx="1955800" cy="21209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0F426781-A99A-454D-9151-1CB6C2A55DB3}" type="slidenum">
              <a:rPr lang="bg-BG" smtClean="0"/>
              <a:pPr>
                <a:defRPr/>
              </a:pPr>
              <a:t>6</a:t>
            </a:fld>
            <a:endParaRPr lang="bg-B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лавие 1"/>
          <p:cNvSpPr>
            <a:spLocks noGrp="1"/>
          </p:cNvSpPr>
          <p:nvPr>
            <p:ph type="title"/>
          </p:nvPr>
        </p:nvSpPr>
        <p:spPr>
          <a:xfrm>
            <a:off x="457200" y="274638"/>
            <a:ext cx="8229600" cy="1930400"/>
          </a:xfrm>
        </p:spPr>
        <p:txBody>
          <a:bodyPr/>
          <a:lstStyle/>
          <a:p>
            <a:pPr algn="l" eaLnBrk="1" hangingPunct="1"/>
            <a:r>
              <a:rPr lang="bg-BG" altLang="bg-BG" sz="2800" smtClean="0">
                <a:solidFill>
                  <a:srgbClr val="2C1502"/>
                </a:solidFill>
                <a:latin typeface="Arial Narrow" pitchFamily="34" charset="0"/>
              </a:rPr>
              <a:t>Тези три стълба, от своя страна, се основават на:</a:t>
            </a:r>
            <a:br>
              <a:rPr lang="bg-BG" altLang="bg-BG" sz="2800" smtClean="0">
                <a:solidFill>
                  <a:srgbClr val="2C1502"/>
                </a:solidFill>
                <a:latin typeface="Arial Narrow" pitchFamily="34" charset="0"/>
              </a:rPr>
            </a:br>
            <a:r>
              <a:rPr lang="bg-BG" altLang="bg-BG" sz="2800" smtClean="0">
                <a:solidFill>
                  <a:srgbClr val="2C1502"/>
                </a:solidFill>
                <a:latin typeface="Arial Narrow" pitchFamily="34" charset="0"/>
              </a:rPr>
              <a:t>- </a:t>
            </a:r>
            <a:r>
              <a:rPr lang="bg-BG" altLang="bg-BG" sz="2800" i="1" smtClean="0">
                <a:solidFill>
                  <a:srgbClr val="2C1502"/>
                </a:solidFill>
                <a:latin typeface="Arial Narrow" pitchFamily="34" charset="0"/>
              </a:rPr>
              <a:t>справедливост,</a:t>
            </a:r>
            <a:r>
              <a:rPr lang="bg-BG" altLang="bg-BG" sz="2800" smtClean="0">
                <a:solidFill>
                  <a:srgbClr val="2C1502"/>
                </a:solidFill>
                <a:latin typeface="Arial Narrow" pitchFamily="34" charset="0"/>
              </a:rPr>
              <a:t/>
            </a:r>
            <a:br>
              <a:rPr lang="bg-BG" altLang="bg-BG" sz="2800" smtClean="0">
                <a:solidFill>
                  <a:srgbClr val="2C1502"/>
                </a:solidFill>
                <a:latin typeface="Arial Narrow" pitchFamily="34" charset="0"/>
              </a:rPr>
            </a:br>
            <a:r>
              <a:rPr lang="bg-BG" altLang="bg-BG" sz="2800" i="1" smtClean="0">
                <a:solidFill>
                  <a:srgbClr val="2C1502"/>
                </a:solidFill>
                <a:latin typeface="Arial Narrow" pitchFamily="34" charset="0"/>
              </a:rPr>
              <a:t>- равни възможности,</a:t>
            </a:r>
            <a:r>
              <a:rPr lang="bg-BG" altLang="bg-BG" sz="2800" smtClean="0">
                <a:solidFill>
                  <a:srgbClr val="2C1502"/>
                </a:solidFill>
                <a:latin typeface="Arial Narrow" pitchFamily="34" charset="0"/>
              </a:rPr>
              <a:t/>
            </a:r>
            <a:br>
              <a:rPr lang="bg-BG" altLang="bg-BG" sz="2800" smtClean="0">
                <a:solidFill>
                  <a:srgbClr val="2C1502"/>
                </a:solidFill>
                <a:latin typeface="Arial Narrow" pitchFamily="34" charset="0"/>
              </a:rPr>
            </a:br>
            <a:r>
              <a:rPr lang="bg-BG" altLang="bg-BG" sz="2800" i="1" smtClean="0">
                <a:solidFill>
                  <a:srgbClr val="2C1502"/>
                </a:solidFill>
                <a:latin typeface="Arial Narrow" pitchFamily="34" charset="0"/>
              </a:rPr>
              <a:t>- включване.</a:t>
            </a:r>
            <a:endParaRPr lang="bg-BG" altLang="bg-BG" sz="2800" smtClean="0">
              <a:solidFill>
                <a:srgbClr val="2C1502"/>
              </a:solidFill>
              <a:latin typeface="Arial Narrow" pitchFamily="34" charset="0"/>
            </a:endParaRPr>
          </a:p>
        </p:txBody>
      </p:sp>
      <p:pic>
        <p:nvPicPr>
          <p:cNvPr id="9219" name="Picture 3" descr="G:\111Pictures\ot Mitko\COMITE.GIF"/>
          <p:cNvPicPr>
            <a:picLocks noGrp="1" noChangeAspect="1" noChangeArrowheads="1" noCrop="1"/>
          </p:cNvPicPr>
          <p:nvPr>
            <p:ph idx="1"/>
          </p:nvPr>
        </p:nvPicPr>
        <p:blipFill>
          <a:blip r:embed="rId2" cstate="print"/>
          <a:srcRect/>
          <a:stretch>
            <a:fillRect/>
          </a:stretch>
        </p:blipFill>
        <p:spPr>
          <a:xfrm>
            <a:off x="4284663" y="908050"/>
            <a:ext cx="4457700" cy="3368675"/>
          </a:xfrm>
        </p:spPr>
      </p:pic>
      <p:sp>
        <p:nvSpPr>
          <p:cNvPr id="9220" name="Правоъгълник 8"/>
          <p:cNvSpPr>
            <a:spLocks noChangeArrowheads="1"/>
          </p:cNvSpPr>
          <p:nvPr/>
        </p:nvSpPr>
        <p:spPr bwMode="auto">
          <a:xfrm>
            <a:off x="395288" y="2276475"/>
            <a:ext cx="4105275" cy="1816100"/>
          </a:xfrm>
          <a:prstGeom prst="rect">
            <a:avLst/>
          </a:prstGeom>
          <a:noFill/>
          <a:ln w="9525">
            <a:noFill/>
            <a:miter lim="800000"/>
            <a:headEnd/>
            <a:tailEnd/>
          </a:ln>
        </p:spPr>
        <p:txBody>
          <a:bodyPr>
            <a:spAutoFit/>
          </a:bodyPr>
          <a:lstStyle/>
          <a:p>
            <a:r>
              <a:rPr lang="bg-BG" altLang="bg-BG" sz="2800">
                <a:latin typeface="Arial Narrow" pitchFamily="34" charset="0"/>
              </a:rPr>
              <a:t>Съвременните ученици трябва да могат да се възползват от огромните възможности на новите</a:t>
            </a:r>
            <a:endParaRPr lang="bg-BG" altLang="bg-BG" sz="2800">
              <a:latin typeface="Calibri" pitchFamily="34" charset="0"/>
            </a:endParaRPr>
          </a:p>
        </p:txBody>
      </p:sp>
      <p:sp>
        <p:nvSpPr>
          <p:cNvPr id="9221" name="Правоъгълник 9"/>
          <p:cNvSpPr>
            <a:spLocks noChangeArrowheads="1"/>
          </p:cNvSpPr>
          <p:nvPr/>
        </p:nvSpPr>
        <p:spPr bwMode="auto">
          <a:xfrm>
            <a:off x="4284663" y="4221163"/>
            <a:ext cx="4572000" cy="2246312"/>
          </a:xfrm>
          <a:prstGeom prst="rect">
            <a:avLst/>
          </a:prstGeom>
          <a:noFill/>
          <a:ln w="9525">
            <a:noFill/>
            <a:miter lim="800000"/>
            <a:headEnd/>
            <a:tailEnd/>
          </a:ln>
        </p:spPr>
        <p:txBody>
          <a:bodyPr>
            <a:spAutoFit/>
          </a:bodyPr>
          <a:lstStyle/>
          <a:p>
            <a:r>
              <a:rPr lang="bg-BG" altLang="bg-BG" sz="2800">
                <a:latin typeface="Arial Narrow" pitchFamily="34" charset="0"/>
              </a:rPr>
              <a:t>технологии и Интернет, от преподаватели, които създават сигурна образователна среда и упражняват по най-добрия начин професията си.</a:t>
            </a:r>
            <a:endParaRPr lang="bg-BG" altLang="bg-BG" sz="2800">
              <a:latin typeface="Calibri" pitchFamily="34" charset="0"/>
            </a:endParaRPr>
          </a:p>
        </p:txBody>
      </p:sp>
      <p:pic>
        <p:nvPicPr>
          <p:cNvPr id="9222" name="Picture 4" descr="th (17)"/>
          <p:cNvPicPr>
            <a:picLocks noChangeAspect="1" noChangeArrowheads="1"/>
          </p:cNvPicPr>
          <p:nvPr/>
        </p:nvPicPr>
        <p:blipFill>
          <a:blip r:embed="rId3" cstate="print"/>
          <a:srcRect/>
          <a:stretch>
            <a:fillRect/>
          </a:stretch>
        </p:blipFill>
        <p:spPr bwMode="auto">
          <a:xfrm>
            <a:off x="611188" y="4437063"/>
            <a:ext cx="3086100" cy="21145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F426781-A99A-454D-9151-1CB6C2A55DB3}" type="slidenum">
              <a:rPr lang="bg-BG" smtClean="0"/>
              <a:pPr>
                <a:defRPr/>
              </a:pPr>
              <a:t>7</a:t>
            </a:fld>
            <a:endParaRPr lang="bg-BG"/>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18000" r="-18000"/>
          </a:stretch>
        </a:blipFill>
        <a:effectLst/>
      </p:bgPr>
    </p:bg>
    <p:spTree>
      <p:nvGrpSpPr>
        <p:cNvPr id="1" name=""/>
        <p:cNvGrpSpPr/>
        <p:nvPr/>
      </p:nvGrpSpPr>
      <p:grpSpPr>
        <a:xfrm>
          <a:off x="0" y="0"/>
          <a:ext cx="0" cy="0"/>
          <a:chOff x="0" y="0"/>
          <a:chExt cx="0" cy="0"/>
        </a:xfrm>
      </p:grpSpPr>
      <p:pic>
        <p:nvPicPr>
          <p:cNvPr id="9" name="Контейнер за съдържание 3" descr="3S.jpg"/>
          <p:cNvPicPr>
            <a:picLocks noChangeAspect="1"/>
          </p:cNvPicPr>
          <p:nvPr/>
        </p:nvPicPr>
        <p:blipFill>
          <a:blip r:embed="rId3" cstate="print">
            <a:extLst/>
          </a:blip>
          <a:stretch>
            <a:fillRect/>
          </a:stretch>
        </p:blipFill>
        <p:spPr>
          <a:xfrm>
            <a:off x="7703398" y="-27384"/>
            <a:ext cx="1440602"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Milko\Desktop\111Pictures\37\Kartinnnny prezentacya\download (7).jpg"/>
          <p:cNvPicPr>
            <a:picLocks noChangeAspect="1" noChangeArrowheads="1"/>
          </p:cNvPicPr>
          <p:nvPr/>
        </p:nvPicPr>
        <p:blipFill>
          <a:blip r:embed="rId4" cstate="print"/>
          <a:srcRect/>
          <a:stretch>
            <a:fillRect/>
          </a:stretch>
        </p:blipFill>
        <p:spPr bwMode="auto">
          <a:xfrm rot="390107">
            <a:off x="249365" y="122855"/>
            <a:ext cx="1463802" cy="1444371"/>
          </a:xfrm>
          <a:prstGeom prst="rect">
            <a:avLst/>
          </a:prstGeom>
          <a:ln>
            <a:noFill/>
          </a:ln>
          <a:effectLst>
            <a:softEdge rad="112500"/>
          </a:effectLst>
        </p:spPr>
      </p:pic>
      <p:sp>
        <p:nvSpPr>
          <p:cNvPr id="10244" name="Заглавие 1"/>
          <p:cNvSpPr>
            <a:spLocks noGrp="1"/>
          </p:cNvSpPr>
          <p:nvPr>
            <p:ph type="title"/>
          </p:nvPr>
        </p:nvSpPr>
        <p:spPr>
          <a:xfrm>
            <a:off x="1763713" y="274638"/>
            <a:ext cx="6121400" cy="850900"/>
          </a:xfrm>
        </p:spPr>
        <p:txBody>
          <a:bodyPr/>
          <a:lstStyle/>
          <a:p>
            <a:pPr eaLnBrk="1" hangingPunct="1"/>
            <a:r>
              <a:rPr lang="bg-BG" altLang="bg-BG" b="1" smtClean="0"/>
              <a:t>Социален прогрес</a:t>
            </a:r>
            <a:endParaRPr lang="bg-BG" altLang="bg-BG" smtClean="0"/>
          </a:p>
        </p:txBody>
      </p:sp>
      <p:sp>
        <p:nvSpPr>
          <p:cNvPr id="8" name="Контейнер за съдържание 7"/>
          <p:cNvSpPr>
            <a:spLocks noGrp="1"/>
          </p:cNvSpPr>
          <p:nvPr>
            <p:ph idx="1"/>
          </p:nvPr>
        </p:nvSpPr>
        <p:spPr>
          <a:xfrm>
            <a:off x="1115616" y="2132856"/>
            <a:ext cx="5904656" cy="4137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algn="just" eaLnBrk="1" fontAlgn="auto" hangingPunct="1">
              <a:spcBef>
                <a:spcPts val="600"/>
              </a:spcBef>
              <a:spcAft>
                <a:spcPts val="0"/>
              </a:spcAft>
              <a:buFont typeface="Arial" pitchFamily="34" charset="0"/>
              <a:buNone/>
              <a:defRPr/>
            </a:pPr>
            <a:r>
              <a:rPr lang="en-US" sz="2800" dirty="0" smtClean="0">
                <a:solidFill>
                  <a:srgbClr val="3F1E03"/>
                </a:solidFill>
                <a:effectLst>
                  <a:glow rad="101600">
                    <a:schemeClr val="accent6">
                      <a:satMod val="175000"/>
                      <a:alpha val="40000"/>
                    </a:schemeClr>
                  </a:glow>
                </a:effectLst>
                <a:latin typeface="Arial Narrow" pitchFamily="34" charset="0"/>
              </a:rPr>
              <a:t>    </a:t>
            </a:r>
            <a:r>
              <a:rPr lang="bg-BG" sz="2800" dirty="0" smtClean="0">
                <a:solidFill>
                  <a:srgbClr val="3F1E03"/>
                </a:solidFill>
                <a:effectLst>
                  <a:glow rad="101600">
                    <a:schemeClr val="accent6">
                      <a:satMod val="175000"/>
                      <a:alpha val="40000"/>
                    </a:schemeClr>
                  </a:glow>
                </a:effectLst>
              </a:rPr>
              <a:t>Липсва единно определение за „социален прогрес”. Една от първите научни концепции, която разглежда социалния напредък като възходящо развитие на обществото, измерващо се с прираста на знанието, е на френския философ Анри Сен-Симон.</a:t>
            </a:r>
          </a:p>
          <a:p>
            <a:pPr algn="just" eaLnBrk="1" fontAlgn="auto" hangingPunct="1">
              <a:spcBef>
                <a:spcPts val="600"/>
              </a:spcBef>
              <a:spcAft>
                <a:spcPts val="0"/>
              </a:spcAft>
              <a:defRPr/>
            </a:pPr>
            <a:endParaRPr lang="bg-BG" dirty="0"/>
          </a:p>
        </p:txBody>
      </p:sp>
      <p:sp>
        <p:nvSpPr>
          <p:cNvPr id="7" name="Slide Number Placeholder 6"/>
          <p:cNvSpPr>
            <a:spLocks noGrp="1"/>
          </p:cNvSpPr>
          <p:nvPr>
            <p:ph type="sldNum" sz="quarter" idx="12"/>
          </p:nvPr>
        </p:nvSpPr>
        <p:spPr/>
        <p:txBody>
          <a:bodyPr/>
          <a:lstStyle/>
          <a:p>
            <a:pPr>
              <a:defRPr/>
            </a:pPr>
            <a:fld id="{0F426781-A99A-454D-9151-1CB6C2A55DB3}" type="slidenum">
              <a:rPr lang="bg-BG" smtClean="0"/>
              <a:pPr>
                <a:defRPr/>
              </a:pPr>
              <a:t>8</a:t>
            </a:fld>
            <a:endParaRPr lang="bg-BG"/>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6" name="Правоъгълник 5"/>
          <p:cNvSpPr>
            <a:spLocks noChangeArrowheads="1"/>
          </p:cNvSpPr>
          <p:nvPr/>
        </p:nvSpPr>
        <p:spPr bwMode="auto">
          <a:xfrm>
            <a:off x="323850" y="3271838"/>
            <a:ext cx="8424863" cy="2678112"/>
          </a:xfrm>
          <a:prstGeom prst="rect">
            <a:avLst/>
          </a:prstGeom>
          <a:noFill/>
          <a:ln w="9525">
            <a:noFill/>
            <a:miter lim="800000"/>
            <a:headEnd/>
            <a:tailEnd/>
          </a:ln>
        </p:spPr>
        <p:txBody>
          <a:bodyPr>
            <a:spAutoFit/>
          </a:bodyPr>
          <a:lstStyle/>
          <a:p>
            <a:pPr algn="just"/>
            <a:r>
              <a:rPr lang="bg-BG" altLang="bg-BG" sz="2800">
                <a:latin typeface="Arial Narrow" pitchFamily="34" charset="0"/>
              </a:rPr>
              <a:t>позволяват на гражданите и общностите да подобряват и поддържат качеството на живота си, и да създаде условия за всички да достигнат пълния си потенциал. </a:t>
            </a:r>
            <a:endParaRPr lang="en-US" altLang="bg-BG" sz="2800">
              <a:latin typeface="Arial Narrow" pitchFamily="34" charset="0"/>
            </a:endParaRPr>
          </a:p>
          <a:p>
            <a:pPr algn="just"/>
            <a:r>
              <a:rPr lang="bg-BG" altLang="bg-BG" sz="2800">
                <a:latin typeface="Arial Narrow" pitchFamily="34" charset="0"/>
              </a:rPr>
              <a:t>При това се отчита, че икономическото развитие е необходимо, но не и достатъчно условие за социалния прогрес.</a:t>
            </a:r>
            <a:endParaRPr lang="bg-BG" altLang="bg-BG" sz="2800">
              <a:latin typeface="Calibri" pitchFamily="34" charset="0"/>
            </a:endParaRPr>
          </a:p>
        </p:txBody>
      </p:sp>
      <p:sp>
        <p:nvSpPr>
          <p:cNvPr id="11267" name="Заглавие 1"/>
          <p:cNvSpPr>
            <a:spLocks noGrp="1"/>
          </p:cNvSpPr>
          <p:nvPr>
            <p:ph type="title"/>
          </p:nvPr>
        </p:nvSpPr>
        <p:spPr>
          <a:xfrm>
            <a:off x="3492500" y="404813"/>
            <a:ext cx="5122863" cy="2808287"/>
          </a:xfrm>
        </p:spPr>
        <p:txBody>
          <a:bodyPr/>
          <a:lstStyle/>
          <a:p>
            <a:pPr algn="just" eaLnBrk="1" hangingPunct="1"/>
            <a:r>
              <a:rPr lang="bg-BG" altLang="bg-BG" sz="2800" b="1" smtClean="0">
                <a:latin typeface="Arial Narrow" pitchFamily="34" charset="0"/>
              </a:rPr>
              <a:t>Днес</a:t>
            </a:r>
            <a:r>
              <a:rPr lang="bg-BG" altLang="bg-BG" sz="2800" smtClean="0">
                <a:latin typeface="Arial Narrow" pitchFamily="34" charset="0"/>
              </a:rPr>
              <a:t> </a:t>
            </a:r>
            <a:r>
              <a:rPr lang="bg-BG" altLang="bg-BG" sz="2800" b="1" smtClean="0">
                <a:latin typeface="Arial Narrow" pitchFamily="34" charset="0"/>
              </a:rPr>
              <a:t>социалният прогрес</a:t>
            </a:r>
            <a:r>
              <a:rPr lang="bg-BG" altLang="bg-BG" sz="2800" smtClean="0">
                <a:latin typeface="Arial Narrow" pitchFamily="34" charset="0"/>
              </a:rPr>
              <a:t> се определя като капацитета на обществото да отговори на основните човешки потребности на своите граждани, да установи градивните елементи, които </a:t>
            </a:r>
          </a:p>
        </p:txBody>
      </p:sp>
      <p:pic>
        <p:nvPicPr>
          <p:cNvPr id="11268" name="Контейнер за съдържание 3" descr="http://infobulgaria.info/uploads/news/images/thumbs/Social_Progress.jpg">
            <a:hlinkClick r:id="rId3"/>
          </p:cNvPr>
          <p:cNvPicPr>
            <a:picLocks noGrp="1"/>
          </p:cNvPicPr>
          <p:nvPr>
            <p:ph idx="1"/>
          </p:nvPr>
        </p:nvPicPr>
        <p:blipFill>
          <a:blip r:embed="rId4" cstate="print"/>
          <a:srcRect/>
          <a:stretch>
            <a:fillRect/>
          </a:stretch>
        </p:blipFill>
        <p:spPr>
          <a:xfrm>
            <a:off x="395288" y="549275"/>
            <a:ext cx="2860675" cy="2724150"/>
          </a:xfrm>
        </p:spPr>
      </p:pic>
      <p:sp>
        <p:nvSpPr>
          <p:cNvPr id="5" name="Slide Number Placeholder 4"/>
          <p:cNvSpPr>
            <a:spLocks noGrp="1"/>
          </p:cNvSpPr>
          <p:nvPr>
            <p:ph type="sldNum" sz="quarter" idx="12"/>
          </p:nvPr>
        </p:nvSpPr>
        <p:spPr/>
        <p:txBody>
          <a:bodyPr/>
          <a:lstStyle/>
          <a:p>
            <a:pPr>
              <a:defRPr/>
            </a:pPr>
            <a:fld id="{0F426781-A99A-454D-9151-1CB6C2A55DB3}" type="slidenum">
              <a:rPr lang="bg-BG" smtClean="0"/>
              <a:pPr>
                <a:defRPr/>
              </a:pPr>
              <a:t>9</a:t>
            </a:fld>
            <a:endParaRPr lang="bg-BG"/>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1888</TotalTime>
  <Words>2739</Words>
  <Application>Microsoft Office PowerPoint</Application>
  <PresentationFormat>On-screen Show (4:3)</PresentationFormat>
  <Paragraphs>374</Paragraphs>
  <Slides>44</Slides>
  <Notes>14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44</vt:i4>
      </vt:variant>
    </vt:vector>
  </HeadingPairs>
  <TitlesOfParts>
    <vt:vector size="45" baseType="lpstr">
      <vt:lpstr>Office тема</vt:lpstr>
      <vt:lpstr>PowerPoint Presentation</vt:lpstr>
      <vt:lpstr>PowerPoint Presentation</vt:lpstr>
      <vt:lpstr>PowerPoint Presentation</vt:lpstr>
      <vt:lpstr>Качественото образование - основно човешко право и обществена придобивка. Дефиниция.</vt:lpstr>
      <vt:lpstr>PowerPoint Presentation</vt:lpstr>
      <vt:lpstr>PowerPoint Presentation</vt:lpstr>
      <vt:lpstr>Тези три стълба, от своя страна, се основават на: - справедливост, - равни възможности, - включване.</vt:lpstr>
      <vt:lpstr>Социален прогрес</vt:lpstr>
      <vt:lpstr>Днес социалният прогрес се определя като капацитета на обществото да отговори на основните човешки потребности на своите граждани, да установи градивните елементи, които </vt:lpstr>
      <vt:lpstr>Предпоставки за социалния прогрес:</vt:lpstr>
      <vt:lpstr>Фундаменти  на  процеса: качествено образование - предпоставка за социален прогрес </vt:lpstr>
      <vt:lpstr>Според руския учен проф. Алексей Ушаков, схемата на модела на обществото може да бъде представена така, че да бъдат отделени: ядро  (базова система от духовни, етически и естетически ценности), централна област (сфера на икономиката, науката, техниката) и външна обвивка - политическа и юридическа сфери. </vt:lpstr>
      <vt:lpstr>PowerPoint Presentation</vt:lpstr>
      <vt:lpstr>  От какви умения, какъв тип отношение и нагласи  се нуждаят учениците на 21 век? </vt:lpstr>
      <vt:lpstr>…  и  в България</vt:lpstr>
      <vt:lpstr>Кои са  успешните ученици според СБУ?</vt:lpstr>
      <vt:lpstr>PowerPoint Presentation</vt:lpstr>
      <vt:lpstr>PowerPoint Presentation</vt:lpstr>
      <vt:lpstr>PowerPoint Presentation</vt:lpstr>
      <vt:lpstr>PowerPoint Presentation</vt:lpstr>
      <vt:lpstr>Кои са важните качества на учителя?</vt:lpstr>
      <vt:lpstr>Кои са ключовите моменти за успеха му?</vt:lpstr>
      <vt:lpstr>PowerPoint Presentation</vt:lpstr>
      <vt:lpstr>Ние, в Синдиката на българските учители:</vt:lpstr>
      <vt:lpstr>PowerPoint Presentation</vt:lpstr>
      <vt:lpstr>PowerPoint Presentation</vt:lpstr>
      <vt:lpstr>От научните наблюдения на СБУ може да определим следните типове учители:</vt:lpstr>
      <vt:lpstr>Кои са фазите в живота на учителя</vt:lpstr>
      <vt:lpstr>PowerPoint Presentation</vt:lpstr>
      <vt:lpstr>PowerPoint Presentation</vt:lpstr>
      <vt:lpstr>PowerPoint Presentation</vt:lpstr>
      <vt:lpstr>Децата са благополучни, когато са:</vt:lpstr>
      <vt:lpstr>Кои са ключовите приоритети за СБУ?</vt:lpstr>
      <vt:lpstr>PowerPoint Presentation</vt:lpstr>
      <vt:lpstr>PowerPoint Presentation</vt:lpstr>
      <vt:lpstr>Учителят на 21 век…</vt:lpstr>
      <vt:lpstr>PowerPoint Presentation</vt:lpstr>
      <vt:lpstr>Пътят пред нас е:</vt:lpstr>
      <vt:lpstr>Качествено образование има там,  където има силни синдикати:</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Milko</dc:creator>
  <cp:lastModifiedBy>SBU</cp:lastModifiedBy>
  <cp:revision>298</cp:revision>
  <dcterms:created xsi:type="dcterms:W3CDTF">2013-12-05T07:52:31Z</dcterms:created>
  <dcterms:modified xsi:type="dcterms:W3CDTF">2013-12-12T10:54:17Z</dcterms:modified>
</cp:coreProperties>
</file>