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  <p:sldId id="265" r:id="rId11"/>
    <p:sldId id="266" r:id="rId12"/>
    <p:sldId id="268" r:id="rId13"/>
    <p:sldId id="269" r:id="rId14"/>
    <p:sldId id="273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0" r:id="rId33"/>
    <p:sldId id="288" r:id="rId34"/>
    <p:sldId id="289" r:id="rId35"/>
    <p:sldId id="291" r:id="rId36"/>
    <p:sldId id="292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BDCE9-60A3-492C-B56A-75B1C771B065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6986F-686B-4F38-8515-11716C0665C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24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6986F-686B-4F38-8515-11716C0665C5}" type="slidenum">
              <a:rPr lang="bg-BG" smtClean="0"/>
              <a:t>40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3988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3CC536-4F3D-4E22-A9F1-A3C6D40310AC}" type="datetimeFigureOut">
              <a:rPr lang="bg-BG" smtClean="0"/>
              <a:t>28.4.2011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sz="3600" dirty="0">
                <a:effectLst/>
              </a:rPr>
              <a:t>„Стратегия Европа 2020” и България 2020: способни ли сме да отговорим на предизвикателствата?</a:t>
            </a:r>
            <a:r>
              <a:rPr lang="ru-RU" sz="3600">
                <a:effectLst/>
              </a:rPr>
              <a:t>;</a:t>
            </a:r>
            <a:endParaRPr lang="bg-BG" sz="360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Татяна </a:t>
            </a:r>
            <a:r>
              <a:rPr lang="bg-BG" dirty="0" err="1" smtClean="0"/>
              <a:t>Дронзина</a:t>
            </a:r>
            <a:r>
              <a:rPr lang="bg-BG" dirty="0" smtClean="0"/>
              <a:t> </a:t>
            </a:r>
          </a:p>
          <a:p>
            <a:r>
              <a:rPr lang="bg-BG" dirty="0" smtClean="0"/>
              <a:t>Варна, 28 май, 2011 г.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1377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/>
              <a:t>– да осигурят ефективно инвестиране в образователните системи и системите на обучение на всички </a:t>
            </a:r>
          </a:p>
          <a:p>
            <a:r>
              <a:rPr lang="bg-BG" dirty="0"/>
              <a:t>равнища (от предучилищна възраст до висше образование); </a:t>
            </a:r>
          </a:p>
          <a:p>
            <a:r>
              <a:rPr lang="bg-BG" dirty="0"/>
              <a:t>– да подобрят резултатите в сферата на образованието, като обърнат внимание на всеки сегмент </a:t>
            </a:r>
          </a:p>
          <a:p>
            <a:r>
              <a:rPr lang="bg-BG" dirty="0"/>
              <a:t>(предучилищна възраст, начално, средно и висше образование) в рамките на интегриран метод, </a:t>
            </a:r>
          </a:p>
          <a:p>
            <a:r>
              <a:rPr lang="bg-BG" dirty="0"/>
              <a:t>обхващащ ключови компетенции и целящ да намали преждевременното напускане на училище; </a:t>
            </a:r>
          </a:p>
          <a:p>
            <a:r>
              <a:rPr lang="bg-BG" dirty="0"/>
              <a:t>– да повишат отвореността и пригодността на образователните системи, като изградят национални </a:t>
            </a:r>
          </a:p>
          <a:p>
            <a:r>
              <a:rPr lang="bg-BG" dirty="0"/>
              <a:t>квалификационни рамки и съгласуват по-добре образователните резултати с нуждите на пазара на </a:t>
            </a:r>
          </a:p>
          <a:p>
            <a:r>
              <a:rPr lang="bg-BG" dirty="0"/>
              <a:t>труда. </a:t>
            </a:r>
          </a:p>
          <a:p>
            <a:r>
              <a:rPr lang="bg-BG" dirty="0"/>
              <a:t>– да подобрят излизането на младите хора на пазара на труда чрез интегрирани действия, включващи </a:t>
            </a:r>
          </a:p>
          <a:p>
            <a:r>
              <a:rPr lang="bg-BG" dirty="0"/>
              <a:t>насоки, съвети и обучение на работното място.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Водеща инициатива: „Младеж в движение</a:t>
            </a:r>
            <a:r>
              <a:rPr lang="bg-BG" dirty="0" smtClean="0">
                <a:effectLst/>
              </a:rPr>
              <a:t>“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659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5376672"/>
          </a:xfrm>
        </p:spPr>
        <p:txBody>
          <a:bodyPr>
            <a:normAutofit fontScale="47500" lnSpcReduction="20000"/>
          </a:bodyPr>
          <a:lstStyle/>
          <a:p>
            <a:r>
              <a:rPr lang="bg-BG" dirty="0"/>
              <a:t>– да изпълнят определените от тях национални мерки за гъвкава сигурност съгласно споразумението с </a:t>
            </a:r>
          </a:p>
          <a:p>
            <a:r>
              <a:rPr lang="bg-BG" dirty="0"/>
              <a:t>Европейския съвет, да намалят разпокъсването на трудовия пазар и да улеснят преходите, както и да </a:t>
            </a:r>
          </a:p>
          <a:p>
            <a:r>
              <a:rPr lang="bg-BG" dirty="0"/>
              <a:t>улеснят съвместяването на работата със семейния живот; </a:t>
            </a:r>
          </a:p>
          <a:p>
            <a:r>
              <a:rPr lang="bg-BG" dirty="0"/>
              <a:t>– да преразгледат и редовно да контролират ефективността на данъчните системи и системите за </a:t>
            </a:r>
          </a:p>
          <a:p>
            <a:r>
              <a:rPr lang="bg-BG" dirty="0"/>
              <a:t>социални придобивки, така че трудовата заетост да бъде предпочитан източник на доходи, като се </a:t>
            </a:r>
          </a:p>
          <a:p>
            <a:r>
              <a:rPr lang="bg-BG" dirty="0"/>
              <a:t>наблегне специално на нискоквалифицираните работници, и се премахнат мерките, които обезсърчават </a:t>
            </a:r>
          </a:p>
          <a:p>
            <a:r>
              <a:rPr lang="bg-BG" dirty="0"/>
              <a:t>започването на самостоятелен бизнес; </a:t>
            </a:r>
          </a:p>
          <a:p>
            <a:r>
              <a:rPr lang="bg-BG" dirty="0"/>
              <a:t>– да насърчават нови форми на баланс между работата и семейния живот и политики на „остаряване при </a:t>
            </a:r>
          </a:p>
          <a:p>
            <a:r>
              <a:rPr lang="bg-BG" dirty="0"/>
              <a:t>активност”, както и повишаване на равенството между половете; </a:t>
            </a:r>
          </a:p>
          <a:p>
            <a:r>
              <a:rPr lang="bg-BG" dirty="0"/>
              <a:t>– да насърчават и наблюдават ефективното прилагане на резултатите от социалния диалог; </a:t>
            </a:r>
          </a:p>
          <a:p>
            <a:r>
              <a:rPr lang="bg-BG" dirty="0"/>
              <a:t>– за даване на силен тласък на изпълнението на Европейската квалификационна рамка чрез изграждане </a:t>
            </a:r>
          </a:p>
          <a:p>
            <a:r>
              <a:rPr lang="bg-BG" dirty="0"/>
              <a:t>на национални квалификационни рамки; </a:t>
            </a:r>
          </a:p>
          <a:p>
            <a:r>
              <a:rPr lang="bg-BG" dirty="0"/>
              <a:t>– за гарантиране на придобиването и признаването на компетенции, необходими за по-нататъшно </a:t>
            </a:r>
          </a:p>
          <a:p>
            <a:r>
              <a:rPr lang="bg-BG" dirty="0"/>
              <a:t>обучение и на трудовия пазар по време на общото, професионалното, висшето образование и </a:t>
            </a:r>
          </a:p>
          <a:p>
            <a:r>
              <a:rPr lang="bg-BG" dirty="0"/>
              <a:t>образованието за възрастни, включително неформално и неофициално обучение; </a:t>
            </a:r>
          </a:p>
          <a:p>
            <a:r>
              <a:rPr lang="bg-BG" dirty="0"/>
              <a:t>– за развитие на партньорства между света на образованието/обучението и работата, особено чрез </a:t>
            </a:r>
          </a:p>
          <a:p>
            <a:r>
              <a:rPr lang="bg-BG" dirty="0"/>
              <a:t>включване на социалните партньори в планирането на образователни и обучителни програми.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Водеща инициатива: „Програма за нови умения и работни места“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525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508" y="412854"/>
            <a:ext cx="7200800" cy="627587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Къде сме ние?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613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Професионално образование </a:t>
            </a:r>
          </a:p>
          <a:p>
            <a:r>
              <a:rPr lang="bg-BG" dirty="0" smtClean="0"/>
              <a:t>Използване на новите информационни и комуникационни технологии </a:t>
            </a:r>
          </a:p>
          <a:p>
            <a:r>
              <a:rPr lang="bg-BG" dirty="0" smtClean="0"/>
              <a:t>Усвояване на европейски фондове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Акценти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25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Няма истинска интеграция без интеграция на трудовия пазар</a:t>
            </a:r>
          </a:p>
          <a:p>
            <a:r>
              <a:rPr lang="bg-BG" dirty="0" smtClean="0"/>
              <a:t>Това се отнася както за малцинствените групи, така и за имигрантите, които след включването ни в </a:t>
            </a:r>
            <a:r>
              <a:rPr lang="bg-BG" dirty="0" err="1" smtClean="0"/>
              <a:t>Шенген</a:t>
            </a:r>
            <a:r>
              <a:rPr lang="bg-BG" dirty="0" smtClean="0"/>
              <a:t> се очаква да се увеличат по численост в нашата страна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Защо професионално образование?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49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Данни на </a:t>
            </a:r>
            <a:r>
              <a:rPr lang="en-US" dirty="0" err="1" smtClean="0"/>
              <a:t>Cedefop</a:t>
            </a:r>
            <a:r>
              <a:rPr lang="en-US" dirty="0" smtClean="0"/>
              <a:t> </a:t>
            </a:r>
            <a:r>
              <a:rPr lang="bg-BG" dirty="0" smtClean="0"/>
              <a:t>за динамиката на трудовия пазар по време и след кризата от 2008 година:</a:t>
            </a:r>
          </a:p>
          <a:p>
            <a:r>
              <a:rPr lang="bg-BG" dirty="0" smtClean="0"/>
              <a:t>Икономиката на ЕС нараства с по-слаби темпове отколкото предвиденото и в сравнение с другите региони  </a:t>
            </a:r>
          </a:p>
          <a:p>
            <a:r>
              <a:rPr lang="bg-BG" dirty="0" smtClean="0"/>
              <a:t>До 2010 година са съкратени 10 милиона работни места в Европа</a:t>
            </a:r>
          </a:p>
          <a:p>
            <a:r>
              <a:rPr lang="bg-BG" dirty="0" smtClean="0"/>
              <a:t>Загубени са повече работни места от предполагаемото 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Професионалното образование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998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 smtClean="0"/>
              <a:t>Първичният сектор до 2020 ще загуби 2,5 милиона работни места </a:t>
            </a:r>
          </a:p>
          <a:p>
            <a:r>
              <a:rPr lang="bg-BG" dirty="0" err="1" smtClean="0"/>
              <a:t>Агросекторът</a:t>
            </a:r>
            <a:r>
              <a:rPr lang="bg-BG" dirty="0" smtClean="0"/>
              <a:t> ще загуби 1,5 милиона работни места</a:t>
            </a:r>
          </a:p>
          <a:p>
            <a:r>
              <a:rPr lang="bg-BG" dirty="0" smtClean="0"/>
              <a:t>Най-бързо ще нараства секторът на частните комерсиални услуги, където до 2020 ще се открият приблизително 6 млн. работни места, но за сметка на това ще намалеят социалните услуги, финансирани с публични средства </a:t>
            </a:r>
          </a:p>
          <a:p>
            <a:r>
              <a:rPr lang="bg-BG" dirty="0" smtClean="0"/>
              <a:t>Значително нарастване се очаква в транспорта и хотелиерството</a:t>
            </a:r>
          </a:p>
          <a:p>
            <a:r>
              <a:rPr lang="bg-BG" dirty="0" smtClean="0"/>
              <a:t>Значително нарастване на сектора на услугите като: продажби, сигурност, чистота, ресторантьорство, грижи за дома </a:t>
            </a:r>
          </a:p>
          <a:p>
            <a:r>
              <a:rPr lang="bg-BG" dirty="0" smtClean="0"/>
              <a:t>Най-значително нарастване – управленски кадри и специалисти – 8 милиона работни места </a:t>
            </a:r>
          </a:p>
          <a:p>
            <a:r>
              <a:rPr lang="bg-BG" dirty="0" smtClean="0"/>
              <a:t>Най-значително намаляване – офис професиите и професиите, свързани с ръчен неквалифициран труд – 5 милиона работни места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Тенденции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829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Повишава се търсенето на високо квалифицирани специалисти – усилията трябва да се насочат към по-добро професионално образование, което дава повече и по-добри компетенции </a:t>
            </a:r>
          </a:p>
          <a:p>
            <a:r>
              <a:rPr lang="bg-BG" dirty="0" smtClean="0"/>
              <a:t>Може да се очаква ускоряване на признаване на професионалните компетенции на имигрантите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Общи заключения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6003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 момента младежката безработица е около 20%, в страни като Испания около 50%. </a:t>
            </a:r>
          </a:p>
          <a:p>
            <a:r>
              <a:rPr lang="bg-BG" dirty="0" smtClean="0"/>
              <a:t>52% от преждевременно напуснали училището са трайно безработни </a:t>
            </a:r>
          </a:p>
          <a:p>
            <a:r>
              <a:rPr lang="bg-BG" dirty="0" smtClean="0"/>
              <a:t>По-голямата част от тях зависят от социални помощи </a:t>
            </a:r>
          </a:p>
          <a:p>
            <a:r>
              <a:rPr lang="bg-BG" dirty="0" err="1" smtClean="0"/>
              <a:t>Преклавификацията</a:t>
            </a:r>
            <a:r>
              <a:rPr lang="bg-BG" dirty="0" smtClean="0"/>
              <a:t> им върви трудно и с много проблеми </a:t>
            </a:r>
          </a:p>
          <a:p>
            <a:r>
              <a:rPr lang="bg-BG" dirty="0" smtClean="0"/>
              <a:t>Не са адаптивни към динамиката на пазара на труда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Младежката безработица в Европа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8779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Учащи</a:t>
            </a:r>
          </a:p>
          <a:p>
            <a:r>
              <a:rPr lang="bg-BG" dirty="0" smtClean="0"/>
              <a:t>Учители </a:t>
            </a:r>
          </a:p>
          <a:p>
            <a:r>
              <a:rPr lang="bg-BG" dirty="0" smtClean="0"/>
              <a:t>Институци</a:t>
            </a:r>
            <a:r>
              <a:rPr lang="bg-BG" dirty="0"/>
              <a:t>и</a:t>
            </a:r>
            <a:endParaRPr 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Предизвикателства пред професионалното образование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690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Стратегия Европа 2020</a:t>
            </a:r>
          </a:p>
          <a:p>
            <a:r>
              <a:rPr lang="bg-BG" dirty="0" smtClean="0"/>
              <a:t>Предизвикателства </a:t>
            </a:r>
            <a:endParaRPr lang="en-US" dirty="0" smtClean="0"/>
          </a:p>
          <a:p>
            <a:r>
              <a:rPr lang="bg-BG" dirty="0" smtClean="0"/>
              <a:t>Какво трябва да бъде направено?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Кратък обзор на доклада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804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dirty="0" smtClean="0"/>
              <a:t>Хармонична базисна подготовка, която хармонизира културни, научни и технологични съдържания и насърчава самооценката, творчеството, инициативата и предприемчивостта</a:t>
            </a:r>
          </a:p>
          <a:p>
            <a:pPr lvl="0"/>
            <a:r>
              <a:rPr lang="bg-BG" dirty="0" smtClean="0"/>
              <a:t>Придобиване на лични качества за насърчаване на ученето през целия живот, както и социални умения отнасящи се до лидерство, вземане на решение, работа в екип, управление на ситуации с висока степен на неяснота и сложност и др. </a:t>
            </a:r>
          </a:p>
          <a:p>
            <a:pPr lvl="0"/>
            <a:r>
              <a:rPr lang="bg-BG" dirty="0" smtClean="0"/>
              <a:t>Граждански добродетели и гражданско участие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dirty="0"/>
              <a:t>У</a:t>
            </a:r>
            <a:r>
              <a:rPr lang="bg-BG" dirty="0" smtClean="0"/>
              <a:t>чащи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26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Изследвания на европейски институции показват, че едно от най-сериозните препятствия по пътя към модернизирането на професионалното образование е липсата на специфична подготовка на учителите, които работят в областта на професионалното образование</a:t>
            </a:r>
          </a:p>
          <a:p>
            <a:r>
              <a:rPr lang="bg-BG" dirty="0" smtClean="0"/>
              <a:t>Активна съпротива срещу реформирането на професионалното образование от страна на учителите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Учители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221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328"/>
            <a:ext cx="8856984" cy="5376672"/>
          </a:xfrm>
        </p:spPr>
        <p:txBody>
          <a:bodyPr>
            <a:noAutofit/>
          </a:bodyPr>
          <a:lstStyle/>
          <a:p>
            <a:pPr lvl="1"/>
            <a:r>
              <a:rPr lang="bg-BG" sz="1800" dirty="0" smtClean="0"/>
              <a:t>Познава и управлява функционирането на схемите на икономиката и предприемачеството </a:t>
            </a:r>
          </a:p>
          <a:p>
            <a:pPr lvl="1"/>
            <a:r>
              <a:rPr lang="bg-BG" sz="1800" dirty="0" smtClean="0"/>
              <a:t>Ръководи процеса на съзряване на своите ученици </a:t>
            </a:r>
          </a:p>
          <a:p>
            <a:pPr lvl="1"/>
            <a:r>
              <a:rPr lang="bg-BG" sz="1800" dirty="0" smtClean="0"/>
              <a:t>Работи с идеята за постоянно повишаване на качеството на образованието </a:t>
            </a:r>
          </a:p>
          <a:p>
            <a:pPr lvl="1"/>
            <a:r>
              <a:rPr lang="bg-BG" sz="1800" dirty="0" smtClean="0"/>
              <a:t>В състояние е да отговаря на предизвикателствата, които изискват постоянно повишаване на неговата квалификация </a:t>
            </a:r>
          </a:p>
          <a:p>
            <a:pPr lvl="1"/>
            <a:r>
              <a:rPr lang="bg-BG" sz="1800" dirty="0" smtClean="0"/>
              <a:t>Работи и показва как се работи в екип, при взаимно допълване и взаимно подпомагане на неговите членове</a:t>
            </a:r>
          </a:p>
          <a:p>
            <a:pPr lvl="1"/>
            <a:r>
              <a:rPr lang="bg-BG" sz="1800" dirty="0" smtClean="0"/>
              <a:t>Работи  с постоянна визия за ценностите и етическия смисъл на живота, което благоприятства  придобиването и компетентното упражняване на: </a:t>
            </a:r>
            <a:endParaRPr lang="bg-BG" sz="1800" dirty="0"/>
          </a:p>
          <a:p>
            <a:pPr lvl="0"/>
            <a:r>
              <a:rPr lang="bg-BG" sz="1600" dirty="0" smtClean="0"/>
              <a:t>- честност и отговорност в работата </a:t>
            </a:r>
          </a:p>
          <a:p>
            <a:pPr lvl="0"/>
            <a:r>
              <a:rPr lang="bg-BG" sz="1600" dirty="0" smtClean="0"/>
              <a:t>- жизнена </a:t>
            </a:r>
            <a:r>
              <a:rPr lang="bg-BG" sz="1600" dirty="0" err="1" smtClean="0"/>
              <a:t>кохерентност</a:t>
            </a:r>
            <a:r>
              <a:rPr lang="bg-BG" sz="1600" dirty="0" smtClean="0"/>
              <a:t> в рамките на персонални и социални ценности, които водят до подобряването на обществото и труда </a:t>
            </a:r>
          </a:p>
          <a:p>
            <a:pPr lvl="0"/>
            <a:r>
              <a:rPr lang="bg-BG" sz="1600" dirty="0" smtClean="0"/>
              <a:t>- солидарност, участие, социална трансформация и уважение към околната среда </a:t>
            </a:r>
          </a:p>
          <a:p>
            <a:pPr lvl="0"/>
            <a:r>
              <a:rPr lang="bg-BG" sz="1600" dirty="0" smtClean="0"/>
              <a:t>- разбиране и уважение към правата и задълженията на хората, особено на тези, които имат по-малко шансове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dirty="0" smtClean="0"/>
              <a:t>Необходимост от създаване на специфична подготовка на учители от ПОО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4461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bg-BG" dirty="0" smtClean="0"/>
              <a:t>Адекватна комбинация от авторитет и отговорност,които позволяват по-голяма независимост при управлението на училището </a:t>
            </a:r>
          </a:p>
          <a:p>
            <a:pPr lvl="0"/>
            <a:r>
              <a:rPr lang="bg-BG" dirty="0" smtClean="0"/>
              <a:t> специфично управление, базирано на виждането за професионалното училище като за учеща се общност </a:t>
            </a:r>
          </a:p>
          <a:p>
            <a:pPr lvl="0"/>
            <a:r>
              <a:rPr lang="bg-BG" dirty="0" smtClean="0"/>
              <a:t>Способност за преодоляване на съпротивата към иновациите и нововъведенията</a:t>
            </a:r>
          </a:p>
          <a:p>
            <a:pPr lvl="0"/>
            <a:r>
              <a:rPr lang="bg-BG" dirty="0" smtClean="0"/>
              <a:t>Чувство за интернационализация на професионалното образование</a:t>
            </a:r>
          </a:p>
          <a:p>
            <a:pPr lvl="0"/>
            <a:endParaRPr 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Професионални училища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97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9512" y="1481328"/>
            <a:ext cx="4316288" cy="52600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bg-BG" dirty="0" smtClean="0"/>
              <a:t>От ПОО базирано на вземане на курсове </a:t>
            </a:r>
          </a:p>
          <a:p>
            <a:pPr lvl="0"/>
            <a:endParaRPr lang="bg-BG" dirty="0" smtClean="0"/>
          </a:p>
          <a:p>
            <a:pPr lvl="0"/>
            <a:r>
              <a:rPr lang="bg-BG" dirty="0" smtClean="0"/>
              <a:t>От ПОО преподавано от учители</a:t>
            </a:r>
          </a:p>
          <a:p>
            <a:pPr marL="109728" lvl="0" indent="0">
              <a:buNone/>
            </a:pPr>
            <a:r>
              <a:rPr lang="es-ES" dirty="0" smtClean="0"/>
              <a:t> </a:t>
            </a:r>
            <a:endParaRPr lang="bg-BG" dirty="0"/>
          </a:p>
          <a:p>
            <a:pPr lvl="0"/>
            <a:r>
              <a:rPr lang="bg-BG" dirty="0" smtClean="0"/>
              <a:t>От едно ПОО центрирано върху упражняването на задачи </a:t>
            </a:r>
          </a:p>
          <a:p>
            <a:pPr lvl="0"/>
            <a:endParaRPr lang="bg-BG" dirty="0"/>
          </a:p>
          <a:p>
            <a:pPr lvl="0"/>
            <a:r>
              <a:rPr lang="bg-BG" dirty="0" smtClean="0"/>
              <a:t>От класна стая като пространство за професионално обучение</a:t>
            </a:r>
          </a:p>
          <a:p>
            <a:pPr lvl="0"/>
            <a:endParaRPr lang="bg-BG" dirty="0" smtClean="0"/>
          </a:p>
          <a:p>
            <a:pPr lvl="0"/>
            <a:r>
              <a:rPr lang="bg-BG" dirty="0" smtClean="0"/>
              <a:t>От учебни съдържания разбити по теми и предмети</a:t>
            </a:r>
          </a:p>
          <a:p>
            <a:pPr lvl="0"/>
            <a:endParaRPr lang="bg-BG" dirty="0"/>
          </a:p>
          <a:p>
            <a:pPr lvl="0"/>
            <a:r>
              <a:rPr lang="bg-BG" dirty="0" smtClean="0"/>
              <a:t>От набор обективни знания </a:t>
            </a:r>
          </a:p>
          <a:p>
            <a:pPr lvl="0"/>
            <a:endParaRPr lang="bg-BG" dirty="0" smtClean="0"/>
          </a:p>
          <a:p>
            <a:pPr lvl="0"/>
            <a:r>
              <a:rPr lang="bg-BG" dirty="0" smtClean="0"/>
              <a:t>От ПОО центрирано върху знанието </a:t>
            </a:r>
            <a:endParaRPr lang="bg-BG" dirty="0"/>
          </a:p>
          <a:p>
            <a:pPr lvl="0"/>
            <a:endParaRPr lang="bg-BG" dirty="0" smtClean="0"/>
          </a:p>
          <a:p>
            <a:pPr lvl="0"/>
            <a:endParaRPr lang="bg-BG" dirty="0" smtClean="0"/>
          </a:p>
          <a:p>
            <a:pPr lvl="0"/>
            <a:r>
              <a:rPr lang="bg-BG" dirty="0" smtClean="0"/>
              <a:t>От едно ПОО смятано за източник на разходи </a:t>
            </a:r>
            <a:endParaRPr lang="bg-BG" dirty="0"/>
          </a:p>
          <a:p>
            <a:pPr marL="109728" indent="0">
              <a:buNone/>
            </a:pP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388296" cy="5260040"/>
          </a:xfrm>
        </p:spPr>
        <p:txBody>
          <a:bodyPr>
            <a:normAutofit fontScale="55000" lnSpcReduction="20000"/>
          </a:bodyPr>
          <a:lstStyle/>
          <a:p>
            <a:r>
              <a:rPr lang="bg-BG" dirty="0" smtClean="0"/>
              <a:t>към ПОО, насочено към преодоляването на </a:t>
            </a:r>
            <a:r>
              <a:rPr lang="bg-BG" dirty="0" err="1" smtClean="0"/>
              <a:t>необходимости</a:t>
            </a:r>
            <a:r>
              <a:rPr lang="bg-BG" dirty="0" smtClean="0"/>
              <a:t>, породени от живота</a:t>
            </a:r>
          </a:p>
          <a:p>
            <a:r>
              <a:rPr lang="bg-BG" dirty="0" smtClean="0"/>
              <a:t>Към ППО, преподавани в училището и предприятието </a:t>
            </a:r>
          </a:p>
          <a:p>
            <a:r>
              <a:rPr lang="bg-BG" dirty="0" smtClean="0"/>
              <a:t>Към ПОО центрирано върху управлението на процедури</a:t>
            </a:r>
          </a:p>
          <a:p>
            <a:endParaRPr lang="bg-BG" dirty="0" smtClean="0"/>
          </a:p>
          <a:p>
            <a:r>
              <a:rPr lang="bg-BG" dirty="0" smtClean="0"/>
              <a:t>към </a:t>
            </a:r>
            <a:r>
              <a:rPr lang="bg-BG" dirty="0"/>
              <a:t>класна стая разбирана като социално пространство </a:t>
            </a:r>
            <a:endParaRPr lang="bg-BG" dirty="0" smtClean="0"/>
          </a:p>
          <a:p>
            <a:endParaRPr lang="bg-BG" dirty="0"/>
          </a:p>
          <a:p>
            <a:r>
              <a:rPr lang="bg-BG" dirty="0" smtClean="0"/>
              <a:t>Към модулни съдържания, повлияни от теми и предмети </a:t>
            </a:r>
          </a:p>
          <a:p>
            <a:endParaRPr lang="bg-BG" dirty="0"/>
          </a:p>
          <a:p>
            <a:r>
              <a:rPr lang="bg-BG" dirty="0" smtClean="0"/>
              <a:t>Към управление на субективното учене</a:t>
            </a:r>
          </a:p>
          <a:p>
            <a:endParaRPr lang="bg-BG" dirty="0"/>
          </a:p>
          <a:p>
            <a:r>
              <a:rPr lang="bg-BG" dirty="0" smtClean="0"/>
              <a:t>Към ПОО ориентирано към управление на компетенциите</a:t>
            </a:r>
          </a:p>
          <a:p>
            <a:endParaRPr lang="bg-BG" dirty="0" smtClean="0"/>
          </a:p>
          <a:p>
            <a:r>
              <a:rPr lang="bg-BG" dirty="0" smtClean="0"/>
              <a:t>Към ПОО оценявано като социална  и икономическа инвестиция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Нова образователна оферта на професионалните училища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5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Изработване за стратегия за развитие на професионалното образование съобразена с приоритетите на Европа 2020 и българските реалности </a:t>
            </a:r>
          </a:p>
          <a:p>
            <a:r>
              <a:rPr lang="bg-BG" dirty="0" err="1" smtClean="0"/>
              <a:t>Концептуализиране</a:t>
            </a:r>
            <a:r>
              <a:rPr lang="bg-BG" dirty="0" smtClean="0"/>
              <a:t> на професионалното образование като най-важния инструмент за интеграция </a:t>
            </a:r>
          </a:p>
          <a:p>
            <a:r>
              <a:rPr lang="bg-BG" dirty="0" smtClean="0"/>
              <a:t>Утвърждаване на разбирането за професионалното образование като защитна социална мрежа срещу маргинализацията и социалното изключване 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Какво да се прави – размисъл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310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856984" cy="5260040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Широка автономия на професионалните гимназии </a:t>
            </a:r>
          </a:p>
          <a:p>
            <a:r>
              <a:rPr lang="bg-BG" dirty="0" smtClean="0"/>
              <a:t>Създаване на специални програми за квалификация на учителите от професионалните гимназии, </a:t>
            </a:r>
            <a:r>
              <a:rPr lang="bg-B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но не само по професионалните предмети</a:t>
            </a:r>
          </a:p>
          <a:p>
            <a:r>
              <a:rPr lang="bg-BG" dirty="0" smtClean="0"/>
              <a:t>Професионалното образование като гражданско образование</a:t>
            </a:r>
          </a:p>
          <a:p>
            <a:r>
              <a:rPr lang="bg-BG" dirty="0" smtClean="0"/>
              <a:t>Професионално образование за отпадналите от училище  </a:t>
            </a:r>
          </a:p>
          <a:p>
            <a:endParaRPr lang="bg-B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9728" indent="0">
              <a:buNone/>
            </a:pPr>
            <a:r>
              <a:rPr lang="bg-B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bg-B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да се прави - действия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3593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ИКТ в образованието като гаранция за равни образователни шансове </a:t>
            </a:r>
          </a:p>
          <a:p>
            <a:r>
              <a:rPr lang="bg-BG" dirty="0" smtClean="0"/>
              <a:t>ИКТ като гаранция за нови компетенции в ученето, преподаването и възпитанието </a:t>
            </a:r>
          </a:p>
          <a:p>
            <a:r>
              <a:rPr lang="bg-BG" dirty="0" smtClean="0"/>
              <a:t>ИКТ като гаранция за достъп до иначе недостъпни информационни масиви </a:t>
            </a:r>
          </a:p>
          <a:p>
            <a:r>
              <a:rPr lang="bg-BG" dirty="0" smtClean="0"/>
              <a:t>Безплатни софтуери за образованието </a:t>
            </a:r>
          </a:p>
          <a:p>
            <a:r>
              <a:rPr lang="bg-BG" dirty="0" smtClean="0"/>
              <a:t>ИКТ като фактор за промяна на структурата на инвестициите в образованието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ИКТ в образованието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547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Дистанционно обучение и качество на образованието </a:t>
            </a:r>
          </a:p>
          <a:p>
            <a:r>
              <a:rPr lang="bg-BG" dirty="0" smtClean="0"/>
              <a:t>Колко училища в България работят във виртуална образователна среда?..... </a:t>
            </a:r>
          </a:p>
          <a:p>
            <a:r>
              <a:rPr lang="bg-BG" dirty="0" smtClean="0"/>
              <a:t>Защото в Англия този процент е 100</a:t>
            </a:r>
          </a:p>
          <a:p>
            <a:r>
              <a:rPr lang="bg-BG" dirty="0" smtClean="0"/>
              <a:t>Стратегия за обучение на учители в използването на ИКТ в обучението и </a:t>
            </a:r>
            <a:r>
              <a:rPr lang="bg-BG" dirty="0" err="1" smtClean="0"/>
              <a:t>праподаването</a:t>
            </a:r>
            <a:r>
              <a:rPr lang="bg-BG" dirty="0" smtClean="0"/>
              <a:t>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/>
              <a:t>ИКТ в образованието като гаранция за равни образователни шансове </a:t>
            </a:r>
            <a:br>
              <a:rPr lang="bg-BG" sz="2800" dirty="0"/>
            </a:b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3590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От нови технологии към нови методологии </a:t>
            </a:r>
          </a:p>
          <a:p>
            <a:r>
              <a:rPr lang="bg-BG" dirty="0" smtClean="0"/>
              <a:t>Философия за ценността на колективното познание – </a:t>
            </a:r>
            <a:r>
              <a:rPr lang="en-US" dirty="0" smtClean="0"/>
              <a:t>Web 2.0 </a:t>
            </a:r>
            <a:endParaRPr lang="bg-BG" dirty="0" smtClean="0"/>
          </a:p>
          <a:p>
            <a:r>
              <a:rPr lang="bg-BG" dirty="0" smtClean="0"/>
              <a:t>Растящата роля на учителя </a:t>
            </a:r>
          </a:p>
          <a:p>
            <a:endParaRPr lang="en-US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bg-BG" sz="2800" dirty="0"/>
              <a:t>ИКТ като гаранция за нови компетенции в ученето, преподаването и възпитанието </a:t>
            </a:r>
          </a:p>
        </p:txBody>
      </p:sp>
    </p:spTree>
    <p:extLst>
      <p:ext uri="{BB962C8B-B14F-4D97-AF65-F5344CB8AC3E}">
        <p14:creationId xmlns:p14="http://schemas.microsoft.com/office/powerpoint/2010/main" val="28545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76178"/>
            <a:ext cx="8640960" cy="513314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Стратегия Европа 2020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236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Работа в мрежа</a:t>
            </a:r>
          </a:p>
          <a:p>
            <a:r>
              <a:rPr lang="bg-BG" dirty="0" smtClean="0"/>
              <a:t>Работа в екип </a:t>
            </a:r>
          </a:p>
          <a:p>
            <a:r>
              <a:rPr lang="bg-BG" dirty="0" smtClean="0"/>
              <a:t>Споделяне на знанието </a:t>
            </a:r>
          </a:p>
          <a:p>
            <a:r>
              <a:rPr lang="bg-BG" dirty="0" smtClean="0"/>
              <a:t>Предаване на ценност на собственото и на чуждото знание </a:t>
            </a:r>
          </a:p>
          <a:p>
            <a:r>
              <a:rPr lang="bg-BG" dirty="0" smtClean="0"/>
              <a:t>Свободен достъп до огромни образователни масиви за образованието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/>
              <a:t>ИКТ като гаранция за нови компетенции в ученето, преподаването и възпитанието </a:t>
            </a:r>
            <a:br>
              <a:rPr lang="bg-BG" sz="2800" dirty="0"/>
            </a:b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3991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4692" y="1481138"/>
            <a:ext cx="6034616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Безплатни софтуери за образованието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7200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От сложни и скъпи хардуери </a:t>
            </a:r>
          </a:p>
          <a:p>
            <a:endParaRPr lang="bg-BG" dirty="0"/>
          </a:p>
          <a:p>
            <a:r>
              <a:rPr lang="bg-BG" dirty="0" smtClean="0"/>
              <a:t>От инсталиране на скъпи и сложни софтуери </a:t>
            </a:r>
          </a:p>
          <a:p>
            <a:endParaRPr lang="bg-BG" dirty="0"/>
          </a:p>
          <a:p>
            <a:r>
              <a:rPr lang="bg-BG" dirty="0" smtClean="0"/>
              <a:t>От инвестиране в какъв да е интернет 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Към прости и евтини хардуери </a:t>
            </a:r>
          </a:p>
          <a:p>
            <a:endParaRPr lang="bg-BG" dirty="0"/>
          </a:p>
          <a:p>
            <a:r>
              <a:rPr lang="bg-BG" dirty="0" smtClean="0"/>
              <a:t>Ориентация към използване на свободни софтуери</a:t>
            </a:r>
          </a:p>
          <a:p>
            <a:r>
              <a:rPr lang="bg-BG" dirty="0" smtClean="0"/>
              <a:t>Към инвестиране във високоскоростен интернет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Промяна на структурата на инвестициите в образованието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68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Преориентиране на дискусията – за или против ИКТ в образованието  - защото това е фалшива дилема </a:t>
            </a:r>
          </a:p>
          <a:p>
            <a:r>
              <a:rPr lang="bg-BG" dirty="0" smtClean="0"/>
              <a:t>Ориентиране на дискусията към възможностите на ИКТ в областта на ученето, преподаването и възпитанието </a:t>
            </a:r>
          </a:p>
          <a:p>
            <a:r>
              <a:rPr lang="bg-BG" dirty="0" smtClean="0"/>
              <a:t>Признаване на творческия характер на усилията на учителите в областта на ИКТ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Какво да се прави – размисъл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141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5376672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От липса на официални електронни адреси на училищата </a:t>
            </a:r>
          </a:p>
          <a:p>
            <a:endParaRPr lang="bg-BG" dirty="0"/>
          </a:p>
          <a:p>
            <a:r>
              <a:rPr lang="bg-BG" dirty="0" smtClean="0"/>
              <a:t>От компютърен кабинет</a:t>
            </a:r>
          </a:p>
          <a:p>
            <a:endParaRPr lang="bg-BG" dirty="0"/>
          </a:p>
          <a:p>
            <a:r>
              <a:rPr lang="bg-BG" dirty="0" smtClean="0"/>
              <a:t>От изучаване на информатика</a:t>
            </a:r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От софтуерни продукти за учителите</a:t>
            </a:r>
          </a:p>
          <a:p>
            <a:endParaRPr lang="bg-BG" dirty="0"/>
          </a:p>
          <a:p>
            <a:r>
              <a:rPr lang="bg-BG" dirty="0" smtClean="0"/>
              <a:t>От безплатни учебници</a:t>
            </a:r>
          </a:p>
          <a:p>
            <a:endParaRPr lang="bg-BG" dirty="0"/>
          </a:p>
          <a:p>
            <a:r>
              <a:rPr lang="bg-BG" dirty="0" smtClean="0"/>
              <a:t>От одобряване на учебни съдържания 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5188032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Към изработване на официални електронни адреси на училищата</a:t>
            </a:r>
          </a:p>
          <a:p>
            <a:endParaRPr lang="bg-BG" dirty="0"/>
          </a:p>
          <a:p>
            <a:r>
              <a:rPr lang="bg-BG" dirty="0" smtClean="0"/>
              <a:t>Към компютри в класната стая я</a:t>
            </a:r>
          </a:p>
          <a:p>
            <a:endParaRPr lang="bg-BG" dirty="0" smtClean="0"/>
          </a:p>
          <a:p>
            <a:r>
              <a:rPr lang="bg-BG" dirty="0" smtClean="0"/>
              <a:t>Към приложение на ИКТ в класната стая </a:t>
            </a:r>
          </a:p>
          <a:p>
            <a:r>
              <a:rPr lang="bg-BG" dirty="0" smtClean="0"/>
              <a:t>Към софтуерни продукти от учителите </a:t>
            </a:r>
          </a:p>
          <a:p>
            <a:r>
              <a:rPr lang="bg-BG" dirty="0" smtClean="0"/>
              <a:t>Към </a:t>
            </a:r>
            <a:r>
              <a:rPr lang="bg-BG" dirty="0" err="1" smtClean="0"/>
              <a:t>дигитализирани</a:t>
            </a:r>
            <a:r>
              <a:rPr lang="bg-BG" dirty="0" smtClean="0"/>
              <a:t> учебници</a:t>
            </a:r>
          </a:p>
          <a:p>
            <a:endParaRPr lang="bg-BG" dirty="0" smtClean="0"/>
          </a:p>
          <a:p>
            <a:r>
              <a:rPr lang="bg-BG" dirty="0" smtClean="0"/>
              <a:t>Към складиране  на учебни дигитални съдържания, разработени от учители и други представители на училищната общност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Какво да се прави - действия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6444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Усвояват ли българските училища европейски фондове  </a:t>
            </a:r>
          </a:p>
          <a:p>
            <a:r>
              <a:rPr lang="bg-BG" dirty="0" smtClean="0"/>
              <a:t>Условия на усвояването на европейски фондове от българските училища </a:t>
            </a:r>
          </a:p>
          <a:p>
            <a:r>
              <a:rPr lang="bg-BG" dirty="0" smtClean="0"/>
              <a:t>Информация за европейски фондове </a:t>
            </a:r>
          </a:p>
          <a:p>
            <a:r>
              <a:rPr lang="bg-BG" dirty="0" smtClean="0"/>
              <a:t>Публичен контрол и политическа (без)отговорност при усвояването на европейско фондове </a:t>
            </a:r>
          </a:p>
          <a:p>
            <a:r>
              <a:rPr lang="bg-BG" dirty="0" smtClean="0"/>
              <a:t>Синдромът „няма време“. </a:t>
            </a:r>
          </a:p>
          <a:p>
            <a:endParaRPr lang="bg-B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Усвояване на европейски фондове от българското образование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3972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Информация за отворени програми – до всяко българско училище във вид на информационен бюлетин </a:t>
            </a:r>
          </a:p>
          <a:p>
            <a:r>
              <a:rPr lang="bg-BG" dirty="0" smtClean="0"/>
              <a:t>Опростяване на процедурите при кандидатстване по структурните фондове</a:t>
            </a:r>
          </a:p>
          <a:p>
            <a:r>
              <a:rPr lang="bg-BG" dirty="0" smtClean="0"/>
              <a:t> повишаване на гражданския контрол и на участието от страна на социалните партньори в планирането, изразходването и отчитането на европейско фондове, усвоявани от образованието </a:t>
            </a:r>
          </a:p>
          <a:p>
            <a:r>
              <a:rPr lang="bg-BG" dirty="0" smtClean="0"/>
              <a:t>Подобряване на качеството на човешките ресурси, работещи в администрирането на европейските фондове </a:t>
            </a:r>
          </a:p>
          <a:p>
            <a:r>
              <a:rPr lang="bg-BG" dirty="0" smtClean="0"/>
              <a:t>Обучение на училищата за писане, подготовка и управление на проекти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bg-BG" dirty="0" smtClean="0"/>
              <a:t>Какво да се прави?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34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Ще отговори ли България на предизвикателствата Европа 2020? 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479380" y="2967335"/>
            <a:ext cx="8185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…възможен е повече от един отговор</a:t>
            </a:r>
            <a:r>
              <a:rPr lang="bg-BG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160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Благоприятният сценарий…1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1328"/>
            <a:ext cx="9036496" cy="5376672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Модернизиране на професионалното образование при разширяване на автономията на професионалните училища, </a:t>
            </a:r>
          </a:p>
          <a:p>
            <a:r>
              <a:rPr lang="bg-BG" dirty="0" smtClean="0"/>
              <a:t>организиране на професионалното образование с визия за неговата интернационализация, </a:t>
            </a:r>
          </a:p>
          <a:p>
            <a:r>
              <a:rPr lang="bg-BG" dirty="0" smtClean="0"/>
              <a:t>повишаване на качеството му на основата на компетенции и тясно взаимодействие с бизнеса, </a:t>
            </a:r>
          </a:p>
          <a:p>
            <a:r>
              <a:rPr lang="bg-BG" dirty="0" smtClean="0"/>
              <a:t>утвърждаване на възгледа за професионалното образование като инвестиция, а не като разход, </a:t>
            </a:r>
          </a:p>
          <a:p>
            <a:r>
              <a:rPr lang="bg-BG" dirty="0" smtClean="0"/>
              <a:t>разбиране на професионалното образование като </a:t>
            </a:r>
            <a:r>
              <a:rPr lang="bg-B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несъмнено</a:t>
            </a:r>
            <a:r>
              <a:rPr lang="bg-BG" dirty="0" smtClean="0"/>
              <a:t> най-важен интеграционен инструмент</a:t>
            </a:r>
          </a:p>
          <a:p>
            <a:r>
              <a:rPr lang="bg-BG" dirty="0" smtClean="0"/>
              <a:t>Визия за професионалното образование като защитна социална мрежа против маргинализацията и социалното изключване </a:t>
            </a:r>
          </a:p>
          <a:p>
            <a:r>
              <a:rPr lang="bg-BG" dirty="0" smtClean="0"/>
              <a:t>Единство на професионалното образование и гражданското образование </a:t>
            </a:r>
          </a:p>
          <a:p>
            <a:r>
              <a:rPr lang="bg-BG" dirty="0" smtClean="0"/>
              <a:t>Специфични програми за продължаващо обучение на учители от професионалното образование </a:t>
            </a:r>
          </a:p>
          <a:p>
            <a:r>
              <a:rPr lang="bg-BG" b="1" dirty="0" smtClean="0">
                <a:solidFill>
                  <a:srgbClr val="00B050"/>
                </a:solidFill>
              </a:rPr>
              <a:t>Нито една от седемте основни инициативи на Европа 2020 не може да бъде изпълнен без тези промени </a:t>
            </a:r>
            <a:endParaRPr lang="bg-BG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Активно използване на ИКТ като начин за подобряване на компетенциите за учене, споделяне и генериране на знания </a:t>
            </a:r>
          </a:p>
          <a:p>
            <a:r>
              <a:rPr lang="bg-BG" dirty="0" smtClean="0"/>
              <a:t>достъп до масиви от информация за всички училища </a:t>
            </a:r>
          </a:p>
          <a:p>
            <a:r>
              <a:rPr lang="bg-BG" dirty="0" smtClean="0"/>
              <a:t>Промяна на структурата на инвестициите в образованието </a:t>
            </a:r>
          </a:p>
          <a:p>
            <a:r>
              <a:rPr lang="bg-BG" b="1" dirty="0" smtClean="0">
                <a:solidFill>
                  <a:srgbClr val="00B050"/>
                </a:solidFill>
              </a:rPr>
              <a:t>Нито един </a:t>
            </a:r>
            <a:r>
              <a:rPr lang="bg-BG" b="1" dirty="0">
                <a:solidFill>
                  <a:srgbClr val="00B050"/>
                </a:solidFill>
              </a:rPr>
              <a:t>о</a:t>
            </a:r>
            <a:r>
              <a:rPr lang="bg-BG" b="1" dirty="0" smtClean="0">
                <a:solidFill>
                  <a:srgbClr val="00B050"/>
                </a:solidFill>
              </a:rPr>
              <a:t>т трите основни приоритета на Европа 2020 не може да се изпълни без това </a:t>
            </a:r>
          </a:p>
          <a:p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Благоприятният сценарий…2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265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/>
              <a:t>– интелигентен растеж — изграждане на икономика, основаваща се на знания и </a:t>
            </a:r>
          </a:p>
          <a:p>
            <a:r>
              <a:rPr lang="bg-BG" dirty="0"/>
              <a:t>иновации; </a:t>
            </a:r>
          </a:p>
          <a:p>
            <a:r>
              <a:rPr lang="bg-BG" dirty="0"/>
              <a:t>– устойчив растеж — насърчаване на по-екологична и по-конкурентноспособна </a:t>
            </a:r>
          </a:p>
          <a:p>
            <a:r>
              <a:rPr lang="bg-BG" dirty="0"/>
              <a:t>икономика с по-ефективно използване на ресурсите; </a:t>
            </a:r>
          </a:p>
          <a:p>
            <a:r>
              <a:rPr lang="bg-BG" dirty="0"/>
              <a:t>– приобщаващ растеж — насърчаване на икономика с високи нива на заетост, която да </a:t>
            </a:r>
          </a:p>
          <a:p>
            <a:r>
              <a:rPr lang="bg-BG" dirty="0"/>
              <a:t>създава условия за социално и териториално сближаване.</a:t>
            </a:r>
            <a:r>
              <a:rPr lang="bg-BG" i="1" dirty="0"/>
              <a:t> </a:t>
            </a:r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Три основни приоритета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64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Активно усвояване на европейски фондове, с оглед развитието и укрепването на българското училище, неговата модернизация, повишаване на качеството на предлаганото образование, укрепване на неговия собствен образователен проект </a:t>
            </a:r>
          </a:p>
          <a:p>
            <a:r>
              <a:rPr lang="bg-BG" dirty="0" smtClean="0"/>
              <a:t>Повишаване на институционалния капацитет на българските училища за усвояването на еврейските фондове </a:t>
            </a:r>
          </a:p>
          <a:p>
            <a:r>
              <a:rPr lang="bg-BG" dirty="0" smtClean="0"/>
              <a:t>Без това нито приоритетите, нито инициативите, ще бъдат изпълнени, по простата причина, че и едното, и другото изисква пари, с каквито българското правителство не разполага.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Благоприятният сценарий…3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98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Оставаме в плен на сегашните си идеи за това, колко е добро българското образование </a:t>
            </a:r>
          </a:p>
          <a:p>
            <a:r>
              <a:rPr lang="bg-BG" dirty="0" smtClean="0"/>
              <a:t>Продължаваме да се придвижваме бавно, но устойчиво към последните места в Европейския съюз по качество на образованието </a:t>
            </a:r>
          </a:p>
          <a:p>
            <a:pPr marL="109728" indent="0">
              <a:buNone/>
            </a:pPr>
            <a:r>
              <a:rPr lang="bg-BG" dirty="0" smtClean="0"/>
              <a:t>Резултатът: превръщаме българското образование, както и самата страна, в явление от дълбоката европейска провинция 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Неблагоприятният сценарий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95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Благоприятният или </a:t>
            </a:r>
            <a:r>
              <a:rPr lang="bg-BG" dirty="0" err="1" smtClean="0"/>
              <a:t>неблагопритният</a:t>
            </a:r>
            <a:r>
              <a:rPr lang="bg-BG" dirty="0" smtClean="0"/>
              <a:t>  сценарий: </a:t>
            </a: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772722" y="2967335"/>
            <a:ext cx="7598555" cy="175432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g-BG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Решението, както се </a:t>
            </a:r>
          </a:p>
          <a:p>
            <a:pPr algn="ctr"/>
            <a:r>
              <a:rPr lang="bg-BG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казва, е в наши ръце.</a:t>
            </a:r>
            <a:endParaRPr lang="bg-BG" sz="5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198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/>
              <a:t>една четвърт от всички </a:t>
            </a:r>
            <a:r>
              <a:rPr lang="bg-BG" dirty="0" smtClean="0"/>
              <a:t>ученици </a:t>
            </a:r>
            <a:r>
              <a:rPr lang="bg-BG" dirty="0"/>
              <a:t>се затрудняват да четат, а един на всеки седем прекъсват образованието и </a:t>
            </a:r>
            <a:r>
              <a:rPr lang="bg-BG" dirty="0" smtClean="0"/>
              <a:t>обучението </a:t>
            </a:r>
            <a:r>
              <a:rPr lang="bg-BG" dirty="0"/>
              <a:t>си преждевременно. </a:t>
            </a:r>
            <a:endParaRPr lang="en-US" dirty="0" smtClean="0"/>
          </a:p>
          <a:p>
            <a:r>
              <a:rPr lang="bg-BG" dirty="0" smtClean="0"/>
              <a:t>Около </a:t>
            </a:r>
            <a:r>
              <a:rPr lang="bg-BG" dirty="0"/>
              <a:t>50 % достигат средни нива на образование, </a:t>
            </a:r>
            <a:r>
              <a:rPr lang="bg-BG" dirty="0" smtClean="0"/>
              <a:t>но </a:t>
            </a:r>
            <a:r>
              <a:rPr lang="bg-BG" dirty="0"/>
              <a:t>обикновено това е недостатъчно да отговори на нуждите на трудовия пазар. </a:t>
            </a:r>
            <a:endParaRPr lang="en-US" dirty="0" smtClean="0"/>
          </a:p>
          <a:p>
            <a:r>
              <a:rPr lang="bg-BG" dirty="0" smtClean="0"/>
              <a:t>По- малко </a:t>
            </a:r>
            <a:r>
              <a:rPr lang="bg-BG" dirty="0"/>
              <a:t>от един на всеки трима души на възраст 25—34 години има висше </a:t>
            </a:r>
            <a:r>
              <a:rPr lang="bg-BG" dirty="0" smtClean="0"/>
              <a:t>образование </a:t>
            </a:r>
            <a:r>
              <a:rPr lang="bg-BG" dirty="0"/>
              <a:t>в сравнение с 40 % в САЩ и над 50 % в Япония. Според шанхайския </a:t>
            </a:r>
          </a:p>
          <a:p>
            <a:r>
              <a:rPr lang="bg-BG" dirty="0" smtClean="0"/>
              <a:t>само </a:t>
            </a:r>
            <a:r>
              <a:rPr lang="bg-BG" dirty="0"/>
              <a:t>два европейски университета са сред най-добрите 20 в света.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Сегашно състояние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878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/>
              <a:t>– заетост за 75 % от населението на възраст 20—64 години; </a:t>
            </a:r>
          </a:p>
          <a:p>
            <a:r>
              <a:rPr lang="bg-BG" dirty="0"/>
              <a:t>– инвестиции в научноизследователска и развойна дейност (НРД) в размер на 3 % от </a:t>
            </a:r>
          </a:p>
          <a:p>
            <a:r>
              <a:rPr lang="bg-BG" dirty="0"/>
              <a:t>БВП на ЕС; </a:t>
            </a:r>
          </a:p>
          <a:p>
            <a:r>
              <a:rPr lang="bg-BG" dirty="0"/>
              <a:t>– постигане на целите „20/</a:t>
            </a:r>
            <a:r>
              <a:rPr lang="bg-BG" dirty="0" err="1"/>
              <a:t>20</a:t>
            </a:r>
            <a:r>
              <a:rPr lang="bg-BG" dirty="0"/>
              <a:t>/</a:t>
            </a:r>
            <a:r>
              <a:rPr lang="bg-BG" dirty="0" err="1"/>
              <a:t>20</a:t>
            </a:r>
            <a:r>
              <a:rPr lang="bg-BG" dirty="0"/>
              <a:t>“ по отношение на климата/енергията (включително </a:t>
            </a:r>
          </a:p>
          <a:p>
            <a:r>
              <a:rPr lang="bg-BG" dirty="0"/>
              <a:t>намаляване на емисиите с допълнителни 30 %, ако условията са подходящи); </a:t>
            </a:r>
          </a:p>
          <a:p>
            <a:r>
              <a:rPr lang="bg-BG" dirty="0"/>
              <a:t>– дял на преждевременно напусналите училище под 10 %; дял на младото поколение </a:t>
            </a:r>
          </a:p>
          <a:p>
            <a:r>
              <a:rPr lang="bg-BG" dirty="0"/>
              <a:t>със завършено висше образование от най-малко 40 %; </a:t>
            </a:r>
          </a:p>
          <a:p>
            <a:r>
              <a:rPr lang="bg-BG" dirty="0"/>
              <a:t>– намаление на броя на застрашените от бедност с 20 млн. души. </a:t>
            </a:r>
          </a:p>
          <a:p>
            <a:pPr marL="109728" indent="0"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Водещи цели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1198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образование, </a:t>
            </a:r>
            <a:endParaRPr lang="bg-BG" dirty="0" smtClean="0"/>
          </a:p>
          <a:p>
            <a:r>
              <a:rPr lang="bg-BG" dirty="0" smtClean="0"/>
              <a:t>обучение </a:t>
            </a:r>
            <a:r>
              <a:rPr lang="bg-BG" dirty="0"/>
              <a:t>и </a:t>
            </a:r>
            <a:endParaRPr lang="bg-BG" dirty="0" smtClean="0"/>
          </a:p>
          <a:p>
            <a:r>
              <a:rPr lang="bg-BG" dirty="0" smtClean="0"/>
              <a:t>образование </a:t>
            </a:r>
            <a:r>
              <a:rPr lang="bg-BG" dirty="0"/>
              <a:t>през целия живот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Какви действия трябва да предприеме Европа?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565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/>
              <a:t>Комисията предлага тези цели на европейско равнище да бъдат трансформирани в национални цели и в начини за тяхното постигане, за да отразят моментната ситуация на всяка държава-членка и нейното ниво на амбиция като част от по-широките усилия на ЕС за постигането на тези цели. В допълнение към усилията на държавите-членки Комисията ще предложи редица амбициозни действия на европейско равнище, предназначени да поставят ЕС на нов, по-устойчив път на растеж. Това съчетание от усилия на европейско и национално ниво трябва взаимно да се допълват.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От европейски към национални цели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659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6984776" cy="446449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означава това?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975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</TotalTime>
  <Words>2361</Words>
  <Application>Microsoft Office PowerPoint</Application>
  <PresentationFormat>On-screen Show (4:3)</PresentationFormat>
  <Paragraphs>264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„Стратегия Европа 2020” и България 2020: способни ли сме да отговорим на предизвикателствата?;</vt:lpstr>
      <vt:lpstr>Кратък обзор на доклада </vt:lpstr>
      <vt:lpstr>Стратегия Европа 2020</vt:lpstr>
      <vt:lpstr>Три основни приоритета </vt:lpstr>
      <vt:lpstr>Сегашно състояние</vt:lpstr>
      <vt:lpstr>Водещи цели </vt:lpstr>
      <vt:lpstr>Какви действия трябва да предприеме Европа? </vt:lpstr>
      <vt:lpstr>От европейски към национални цели </vt:lpstr>
      <vt:lpstr>Какво означава това? </vt:lpstr>
      <vt:lpstr>Водеща инициатива: „Младеж в движение“</vt:lpstr>
      <vt:lpstr>Водеща инициатива: „Програма за нови умения и работни места“</vt:lpstr>
      <vt:lpstr>Къде сме ние?</vt:lpstr>
      <vt:lpstr>Акценти </vt:lpstr>
      <vt:lpstr>Защо професионално образование?</vt:lpstr>
      <vt:lpstr>Професионалното образование </vt:lpstr>
      <vt:lpstr>Тенденции </vt:lpstr>
      <vt:lpstr>Общи заключения</vt:lpstr>
      <vt:lpstr>Младежката безработица в Европа </vt:lpstr>
      <vt:lpstr>Предизвикателства пред професионалното образование </vt:lpstr>
      <vt:lpstr> Учащи </vt:lpstr>
      <vt:lpstr>Учители </vt:lpstr>
      <vt:lpstr>Необходимост от създаване на специфична подготовка на учители от ПОО</vt:lpstr>
      <vt:lpstr>Професионални училища</vt:lpstr>
      <vt:lpstr>Нова образователна оферта на професионалните училища</vt:lpstr>
      <vt:lpstr>Какво да се прави – размисъл  </vt:lpstr>
      <vt:lpstr>Какво да се прави - действия</vt:lpstr>
      <vt:lpstr>ИКТ в образованието </vt:lpstr>
      <vt:lpstr>ИКТ в образованието като гаранция за равни образователни шансове  </vt:lpstr>
      <vt:lpstr>ИКТ като гаранция за нови компетенции в ученето, преподаването и възпитанието </vt:lpstr>
      <vt:lpstr>ИКТ като гаранция за нови компетенции в ученето, преподаването и възпитанието  </vt:lpstr>
      <vt:lpstr>Безплатни софтуери за образованието </vt:lpstr>
      <vt:lpstr>Промяна на структурата на инвестициите в образованието </vt:lpstr>
      <vt:lpstr>Какво да се прави – размисъл </vt:lpstr>
      <vt:lpstr>Какво да се прави - действия </vt:lpstr>
      <vt:lpstr>Усвояване на европейски фондове от българското образование</vt:lpstr>
      <vt:lpstr>Какво да се прави? </vt:lpstr>
      <vt:lpstr>Ще отговори ли България на предизвикателствата Европа 2020? </vt:lpstr>
      <vt:lpstr>Благоприятният сценарий…1</vt:lpstr>
      <vt:lpstr>Благоприятният сценарий…2</vt:lpstr>
      <vt:lpstr>Благоприятният сценарий…3</vt:lpstr>
      <vt:lpstr>Неблагоприятният сценарий</vt:lpstr>
      <vt:lpstr>Благоприятният или неблагопритният  сценарий: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Европа 2020 и българските образователни измерения</dc:title>
  <dc:creator>Tania</dc:creator>
  <cp:lastModifiedBy>Tania</cp:lastModifiedBy>
  <cp:revision>33</cp:revision>
  <dcterms:created xsi:type="dcterms:W3CDTF">2011-04-23T19:40:17Z</dcterms:created>
  <dcterms:modified xsi:type="dcterms:W3CDTF">2011-04-28T04:20:17Z</dcterms:modified>
</cp:coreProperties>
</file>