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94" r:id="rId2"/>
    <p:sldId id="256" r:id="rId3"/>
    <p:sldId id="257" r:id="rId4"/>
    <p:sldId id="258" r:id="rId5"/>
    <p:sldId id="259" r:id="rId6"/>
    <p:sldId id="271" r:id="rId7"/>
    <p:sldId id="289" r:id="rId8"/>
    <p:sldId id="290" r:id="rId9"/>
    <p:sldId id="272" r:id="rId10"/>
    <p:sldId id="288" r:id="rId11"/>
    <p:sldId id="287" r:id="rId12"/>
    <p:sldId id="286" r:id="rId13"/>
    <p:sldId id="285" r:id="rId14"/>
    <p:sldId id="284" r:id="rId15"/>
    <p:sldId id="283" r:id="rId16"/>
    <p:sldId id="282" r:id="rId17"/>
    <p:sldId id="310" r:id="rId18"/>
    <p:sldId id="281" r:id="rId19"/>
    <p:sldId id="280" r:id="rId20"/>
    <p:sldId id="279" r:id="rId21"/>
    <p:sldId id="278" r:id="rId22"/>
    <p:sldId id="277" r:id="rId23"/>
    <p:sldId id="276" r:id="rId24"/>
    <p:sldId id="275" r:id="rId25"/>
    <p:sldId id="273" r:id="rId26"/>
    <p:sldId id="260" r:id="rId27"/>
    <p:sldId id="261" r:id="rId28"/>
    <p:sldId id="262" r:id="rId29"/>
    <p:sldId id="263" r:id="rId30"/>
    <p:sldId id="295" r:id="rId31"/>
    <p:sldId id="269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9" r:id="rId45"/>
    <p:sldId id="308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3773" autoAdjust="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sro2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sro2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sro2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sro2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samonep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fult2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fult2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fult2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fult21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large21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large21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large2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large21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age21ag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age21ag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age21ag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age21ag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age21ag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age21ag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age21ag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age21ag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Book1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Book1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KTD-obed2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KTD-obed2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sps\KTD-obed2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nsb\knsb3\inc2010\form\Book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1.1: </a:t>
            </a:r>
            <a:r>
              <a:rPr lang="en-US" sz="2400" b="1" dirty="0" err="1">
                <a:effectLst/>
              </a:rPr>
              <a:t>Средна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брутна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годишна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заплата</a:t>
            </a:r>
            <a:r>
              <a:rPr lang="bg-BG" sz="2400" b="1" dirty="0">
                <a:effectLst/>
              </a:rPr>
              <a:t> (в % спрямо средната на</a:t>
            </a:r>
            <a:r>
              <a:rPr lang="bg-BG" sz="2400" b="1" baseline="0" dirty="0">
                <a:effectLst/>
              </a:rPr>
              <a:t> лицата без КТД</a:t>
            </a:r>
            <a:r>
              <a:rPr lang="bg-BG" sz="2400" b="1" dirty="0">
                <a:effectLst/>
              </a:rPr>
              <a:t>, предварителни</a:t>
            </a:r>
            <a:r>
              <a:rPr lang="bg-BG" sz="2400" b="1" baseline="0" dirty="0">
                <a:effectLst/>
              </a:rPr>
              <a:t> данни </a:t>
            </a:r>
            <a:r>
              <a:rPr lang="bg-BG" sz="2400" b="1" dirty="0" smtClean="0">
                <a:effectLst/>
              </a:rPr>
              <a:t>2012 г</a:t>
            </a:r>
            <a:r>
              <a:rPr lang="bg-BG" sz="2400" b="1" dirty="0">
                <a:effectLst/>
              </a:rPr>
              <a:t>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0180826140218188"/>
          <c:y val="1.347803263722469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0524747306752668E-2"/>
          <c:y val="0.24073194111605625"/>
          <c:w val="0.83192587013579888"/>
          <c:h val="0.59501700330936891"/>
        </c:manualLayout>
      </c:layout>
      <c:bar3DChart>
        <c:barDir val="col"/>
        <c:grouping val="clustered"/>
        <c:ser>
          <c:idx val="0"/>
          <c:order val="0"/>
          <c:tx>
            <c:strRef>
              <c:f>Sheet1!$D$1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2.6579341526918463E-2"/>
                  <c:y val="-2.8962990838697664E-2"/>
                </c:manualLayout>
              </c:layout>
              <c:showVal val="1"/>
            </c:dLbl>
            <c:dLbl>
              <c:idx val="1"/>
              <c:layout>
                <c:manualLayout>
                  <c:x val="2.7276566159933568E-2"/>
                  <c:y val="-3.1884047119733715E-2"/>
                </c:manualLayout>
              </c:layout>
              <c:showVal val="1"/>
            </c:dLbl>
            <c:dLbl>
              <c:idx val="2"/>
              <c:layout>
                <c:manualLayout>
                  <c:x val="2.0566318579280884E-2"/>
                  <c:y val="-3.1030485371279847E-2"/>
                </c:manualLayout>
              </c:layout>
              <c:showVal val="1"/>
            </c:dLbl>
            <c:dLbl>
              <c:idx val="3"/>
              <c:layout>
                <c:manualLayout>
                  <c:x val="2.2222066687197298E-2"/>
                  <c:y val="-2.9367309561649499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Sheet1!$A$4:$A$7</c:f>
              <c:strCache>
                <c:ptCount val="4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На ниво отрасъл или бранш</c:v>
                </c:pt>
                <c:pt idx="3">
                  <c:v>На ниво предприятие</c:v>
                </c:pt>
              </c:strCache>
            </c:strRef>
          </c:cat>
          <c:val>
            <c:numRef>
              <c:f>Sheet1!$C$4:$C$7</c:f>
              <c:numCache>
                <c:formatCode>0.0</c:formatCode>
                <c:ptCount val="4"/>
                <c:pt idx="0">
                  <c:v>109.65463658848074</c:v>
                </c:pt>
                <c:pt idx="1">
                  <c:v>100</c:v>
                </c:pt>
                <c:pt idx="2">
                  <c:v>124.84386162012572</c:v>
                </c:pt>
                <c:pt idx="3">
                  <c:v>134.94619631339609</c:v>
                </c:pt>
              </c:numCache>
            </c:numRef>
          </c:val>
        </c:ser>
        <c:shape val="box"/>
        <c:axId val="53415296"/>
        <c:axId val="53769344"/>
        <c:axId val="0"/>
      </c:bar3DChart>
      <c:catAx>
        <c:axId val="5341529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53769344"/>
        <c:crosses val="autoZero"/>
        <c:auto val="1"/>
        <c:lblAlgn val="ctr"/>
        <c:lblOffset val="100"/>
      </c:catAx>
      <c:valAx>
        <c:axId val="53769344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53415296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2.3: Законово регламентирани </a:t>
            </a:r>
            <a:r>
              <a:rPr lang="bg-BG" sz="2400" b="1" i="0" u="none" strike="noStrike" baseline="0" dirty="0">
                <a:effectLst/>
              </a:rPr>
              <a:t>годишни  </a:t>
            </a:r>
            <a:r>
              <a:rPr lang="bg-BG" sz="2400" b="1" dirty="0">
                <a:effectLst/>
              </a:rPr>
              <a:t>плащания </a:t>
            </a:r>
            <a:r>
              <a:rPr lang="bg-BG" sz="2400" b="1" i="0" u="none" strike="noStrike" baseline="0" dirty="0">
                <a:effectLst/>
              </a:rPr>
              <a:t>по вид на договора (в лв., предварителни данни </a:t>
            </a:r>
            <a:r>
              <a:rPr lang="bg-BG" sz="2400" b="1" i="0" u="none" strike="noStrike" baseline="0" dirty="0" smtClean="0">
                <a:effectLst/>
              </a:rPr>
              <a:t>2012 г.)</a:t>
            </a:r>
            <a:endParaRPr lang="en-US" sz="2400" dirty="0">
              <a:effectLst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7.679617695422887E-2"/>
          <c:y val="0.22867514821376905"/>
          <c:w val="0.81670753495383175"/>
          <c:h val="0.70200077103038172"/>
        </c:manualLayout>
      </c:layout>
      <c:bar3DChart>
        <c:barDir val="col"/>
        <c:grouping val="clustered"/>
        <c:ser>
          <c:idx val="0"/>
          <c:order val="0"/>
          <c:tx>
            <c:strRef>
              <c:f>Sheet1!$D$1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2.5559101144776039E-2"/>
                  <c:y val="-3.7558685446009404E-2"/>
                </c:manualLayout>
              </c:layout>
              <c:showVal val="1"/>
            </c:dLbl>
            <c:dLbl>
              <c:idx val="1"/>
              <c:layout>
                <c:manualLayout>
                  <c:x val="8.5197003815920148E-3"/>
                  <c:y val="-2.9510395707578806E-2"/>
                </c:manualLayout>
              </c:layout>
              <c:showVal val="1"/>
            </c:dLbl>
            <c:dLbl>
              <c:idx val="2"/>
              <c:layout>
                <c:manualLayout>
                  <c:x val="2.5559101144776039E-2"/>
                  <c:y val="-3.2193158953722351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sro!$A$4:$A$6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sro!$G$4:$G$6</c:f>
              <c:numCache>
                <c:formatCode>0</c:formatCode>
                <c:ptCount val="3"/>
                <c:pt idx="0">
                  <c:v>927.04371943393642</c:v>
                </c:pt>
                <c:pt idx="1">
                  <c:v>760.83402947316847</c:v>
                </c:pt>
                <c:pt idx="2">
                  <c:v>937.89648639488587</c:v>
                </c:pt>
              </c:numCache>
            </c:numRef>
          </c:val>
        </c:ser>
        <c:shape val="box"/>
        <c:axId val="61371520"/>
        <c:axId val="61373056"/>
        <c:axId val="0"/>
      </c:bar3DChart>
      <c:catAx>
        <c:axId val="613715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373056"/>
        <c:crosses val="autoZero"/>
        <c:auto val="1"/>
        <c:lblAlgn val="ctr"/>
        <c:lblOffset val="100"/>
      </c:catAx>
      <c:valAx>
        <c:axId val="61373056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371520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rtl="0">
              <a:defRPr lang="en-US" sz="2400"/>
            </a:pPr>
            <a:r>
              <a:rPr lang="bg-BG" sz="2400" b="1" dirty="0">
                <a:effectLst/>
              </a:rPr>
              <a:t>Фиг. 2.4: </a:t>
            </a:r>
            <a:r>
              <a:rPr lang="en-US" sz="2400" b="1" dirty="0" err="1">
                <a:effectLst/>
              </a:rPr>
              <a:t>Средна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брутна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годишна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заплата</a:t>
            </a:r>
            <a:r>
              <a:rPr lang="bg-BG" sz="2400" b="1" dirty="0">
                <a:effectLst/>
              </a:rPr>
              <a:t> по  вид на договора (в лева, предварителни данни </a:t>
            </a:r>
            <a:r>
              <a:rPr lang="bg-BG" sz="2400" b="1" dirty="0" smtClean="0">
                <a:effectLst/>
              </a:rPr>
              <a:t>2012 г</a:t>
            </a:r>
            <a:r>
              <a:rPr lang="bg-BG" sz="2400" b="1" dirty="0">
                <a:effectLst/>
              </a:rPr>
              <a:t>.)</a:t>
            </a:r>
            <a:endParaRPr lang="en-US" sz="2400" b="1" dirty="0">
              <a:effectLst/>
            </a:endParaRPr>
          </a:p>
        </c:rich>
      </c:tx>
      <c:layout>
        <c:manualLayout>
          <c:xMode val="edge"/>
          <c:yMode val="edge"/>
          <c:x val="7.3259535739850695E-2"/>
          <c:y val="2.1168609523196682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0015223097112869"/>
          <c:w val="0.70301102679865468"/>
          <c:h val="0.67327787287458707"/>
        </c:manualLayout>
      </c:layout>
      <c:bar3DChart>
        <c:barDir val="col"/>
        <c:grouping val="stacked"/>
        <c:ser>
          <c:idx val="0"/>
          <c:order val="0"/>
          <c:tx>
            <c:strRef>
              <c:f>Sheet1!$D$2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sro!$A$4:$A$6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sro!$D$4:$D$6</c:f>
              <c:numCache>
                <c:formatCode>0</c:formatCode>
                <c:ptCount val="3"/>
                <c:pt idx="0">
                  <c:v>691.48501220967921</c:v>
                </c:pt>
                <c:pt idx="1">
                  <c:v>395.72832991193906</c:v>
                </c:pt>
                <c:pt idx="2">
                  <c:v>710.36568942900476</c:v>
                </c:pt>
              </c:numCache>
            </c:numRef>
          </c:val>
        </c:ser>
        <c:ser>
          <c:idx val="1"/>
          <c:order val="1"/>
          <c:tx>
            <c:strRef>
              <c:f>Sheet1!$G$2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sro!$A$4:$A$6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sro!$G$4:$G$6</c:f>
              <c:numCache>
                <c:formatCode>0</c:formatCode>
                <c:ptCount val="3"/>
                <c:pt idx="0">
                  <c:v>927.04371943393642</c:v>
                </c:pt>
                <c:pt idx="1">
                  <c:v>760.83402947316847</c:v>
                </c:pt>
                <c:pt idx="2">
                  <c:v>937.89648639488587</c:v>
                </c:pt>
              </c:numCache>
            </c:numRef>
          </c:val>
        </c:ser>
        <c:ser>
          <c:idx val="2"/>
          <c:order val="2"/>
          <c:tx>
            <c:strRef>
              <c:f>Sheet1!$J$2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sro!$A$4:$A$6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sro!$J$4:$J$6</c:f>
              <c:numCache>
                <c:formatCode>0</c:formatCode>
                <c:ptCount val="3"/>
                <c:pt idx="0">
                  <c:v>7572.4712683563839</c:v>
                </c:pt>
                <c:pt idx="1">
                  <c:v>5946.2197117122614</c:v>
                </c:pt>
                <c:pt idx="2">
                  <c:v>7677.690683526961</c:v>
                </c:pt>
              </c:numCache>
            </c:numRef>
          </c:val>
        </c:ser>
        <c:shape val="box"/>
        <c:axId val="61404672"/>
        <c:axId val="61406208"/>
        <c:axId val="0"/>
      </c:bar3DChart>
      <c:catAx>
        <c:axId val="6140467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1406208"/>
        <c:crosses val="autoZero"/>
        <c:auto val="1"/>
        <c:lblAlgn val="ctr"/>
        <c:lblOffset val="100"/>
      </c:catAx>
      <c:valAx>
        <c:axId val="61406208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404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2.5: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по вид на договора и нейната структура (в лева,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 </a:t>
            </a:r>
            <a:r>
              <a:rPr lang="bg-BG" sz="2400" b="1" i="0" baseline="0" dirty="0" smtClean="0">
                <a:solidFill>
                  <a:srgbClr val="FF0000"/>
                </a:solidFill>
                <a:effectLst/>
              </a:rPr>
              <a:t>Преработваща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промишленост</a:t>
            </a:r>
            <a:endParaRPr lang="en-US" sz="2400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7.2918865474644712E-2"/>
          <c:y val="1.041592362714341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484849567821E-2"/>
          <c:y val="0.29154997638854141"/>
          <c:w val="0.70301102679865468"/>
          <c:h val="0.63295537360186016"/>
        </c:manualLayout>
      </c:layout>
      <c:bar3DChart>
        <c:barDir val="col"/>
        <c:grouping val="stacked"/>
        <c:ser>
          <c:idx val="0"/>
          <c:order val="0"/>
          <c:tx>
            <c:strRef>
              <c:f>'sro1'!$D$2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'sro1'!$A$4:$A$6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'sro1'!$D$4:$D$6</c:f>
              <c:numCache>
                <c:formatCode>0</c:formatCode>
                <c:ptCount val="3"/>
                <c:pt idx="0">
                  <c:v>374.71484339918533</c:v>
                </c:pt>
                <c:pt idx="1">
                  <c:v>242.39972648165022</c:v>
                </c:pt>
                <c:pt idx="2">
                  <c:v>383.90506377834828</c:v>
                </c:pt>
              </c:numCache>
            </c:numRef>
          </c:val>
        </c:ser>
        <c:ser>
          <c:idx val="1"/>
          <c:order val="1"/>
          <c:tx>
            <c:strRef>
              <c:f>'sro1'!$G$2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'sro1'!$A$4:$A$6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'sro1'!$G$4:$G$6</c:f>
              <c:numCache>
                <c:formatCode>0</c:formatCode>
                <c:ptCount val="3"/>
                <c:pt idx="0">
                  <c:v>747.02646835298822</c:v>
                </c:pt>
                <c:pt idx="1">
                  <c:v>820.25889583252331</c:v>
                </c:pt>
                <c:pt idx="2">
                  <c:v>742.54582310813942</c:v>
                </c:pt>
              </c:numCache>
            </c:numRef>
          </c:val>
        </c:ser>
        <c:ser>
          <c:idx val="2"/>
          <c:order val="2"/>
          <c:tx>
            <c:strRef>
              <c:f>'sro1'!$J$2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'sro1'!$A$4:$A$6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'sro1'!$J$4:$J$6</c:f>
              <c:numCache>
                <c:formatCode>0</c:formatCode>
                <c:ptCount val="3"/>
                <c:pt idx="0">
                  <c:v>6637.2586882478263</c:v>
                </c:pt>
                <c:pt idx="1">
                  <c:v>6128.2588939045436</c:v>
                </c:pt>
                <c:pt idx="2">
                  <c:v>6675.694618210824</c:v>
                </c:pt>
              </c:numCache>
            </c:numRef>
          </c:val>
        </c:ser>
        <c:shape val="box"/>
        <c:axId val="61475072"/>
        <c:axId val="61480960"/>
        <c:axId val="0"/>
      </c:bar3DChart>
      <c:catAx>
        <c:axId val="6147507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800" b="1"/>
            </a:pPr>
            <a:endParaRPr lang="bg-BG"/>
          </a:p>
        </c:txPr>
        <c:crossAx val="61480960"/>
        <c:crosses val="autoZero"/>
        <c:auto val="1"/>
        <c:lblAlgn val="ctr"/>
        <c:lblOffset val="100"/>
      </c:catAx>
      <c:valAx>
        <c:axId val="6148096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475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2.6: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по вид на договора и нейната структура (в лева,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 smtClean="0">
                <a:solidFill>
                  <a:srgbClr val="FF0000"/>
                </a:solidFill>
                <a:effectLst/>
              </a:rPr>
              <a:t>Строителство</a:t>
            </a:r>
            <a:endParaRPr lang="en-US" sz="2400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6.6867428258305883E-2"/>
          <c:y val="1.579226657517005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484849567821E-2"/>
          <c:y val="0.26735643312242147"/>
          <c:w val="0.70301102679865468"/>
          <c:h val="0.65177257391995302"/>
        </c:manualLayout>
      </c:layout>
      <c:bar3DChart>
        <c:barDir val="col"/>
        <c:grouping val="stacked"/>
        <c:ser>
          <c:idx val="0"/>
          <c:order val="0"/>
          <c:tx>
            <c:strRef>
              <c:f>'sro2'!$D$2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'sro2'!$A$4:$A$6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'sro2'!$D$4:$D$6</c:f>
              <c:numCache>
                <c:formatCode>0</c:formatCode>
                <c:ptCount val="3"/>
                <c:pt idx="0">
                  <c:v>345.95360873186632</c:v>
                </c:pt>
                <c:pt idx="1">
                  <c:v>253.04684290837011</c:v>
                </c:pt>
                <c:pt idx="2">
                  <c:v>355.38805636216819</c:v>
                </c:pt>
              </c:numCache>
            </c:numRef>
          </c:val>
        </c:ser>
        <c:ser>
          <c:idx val="1"/>
          <c:order val="1"/>
          <c:tx>
            <c:strRef>
              <c:f>'sro2'!$G$2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'sro2'!$A$4:$A$6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'sro2'!$G$4:$G$6</c:f>
              <c:numCache>
                <c:formatCode>0</c:formatCode>
                <c:ptCount val="3"/>
                <c:pt idx="0">
                  <c:v>624.82459812192019</c:v>
                </c:pt>
                <c:pt idx="1">
                  <c:v>543.43613379622434</c:v>
                </c:pt>
                <c:pt idx="2">
                  <c:v>633.15433967159345</c:v>
                </c:pt>
              </c:numCache>
            </c:numRef>
          </c:val>
        </c:ser>
        <c:ser>
          <c:idx val="2"/>
          <c:order val="2"/>
          <c:tx>
            <c:strRef>
              <c:f>'sro2'!$J$2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'sro2'!$A$4:$A$6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'sro2'!$J$4:$J$6</c:f>
              <c:numCache>
                <c:formatCode>0</c:formatCode>
                <c:ptCount val="3"/>
                <c:pt idx="0">
                  <c:v>6648.2217931462101</c:v>
                </c:pt>
                <c:pt idx="1">
                  <c:v>5500.7856908981448</c:v>
                </c:pt>
                <c:pt idx="2">
                  <c:v>6763.9660309973633</c:v>
                </c:pt>
              </c:numCache>
            </c:numRef>
          </c:val>
        </c:ser>
        <c:shape val="box"/>
        <c:axId val="61537280"/>
        <c:axId val="61551360"/>
        <c:axId val="0"/>
      </c:bar3DChart>
      <c:catAx>
        <c:axId val="6153728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800" b="1"/>
            </a:pPr>
            <a:endParaRPr lang="bg-BG"/>
          </a:p>
        </c:txPr>
        <c:crossAx val="61551360"/>
        <c:crosses val="autoZero"/>
        <c:auto val="1"/>
        <c:lblAlgn val="ctr"/>
        <c:lblOffset val="100"/>
      </c:catAx>
      <c:valAx>
        <c:axId val="6155136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537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2.7: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по вид на договора и нейната структура (в лева,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 smtClean="0">
                <a:solidFill>
                  <a:srgbClr val="FF0000"/>
                </a:solidFill>
                <a:effectLst/>
              </a:rPr>
              <a:t>Транспорт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, складиране и съобщения</a:t>
            </a:r>
            <a:endParaRPr lang="en-US" sz="2400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7.4957422286924813E-2"/>
          <c:y val="2.0946632634853644E-4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1502147256973592E-2"/>
          <c:y val="0.30499083375860792"/>
          <c:w val="0.70301102679865468"/>
          <c:h val="0.62489085917982046"/>
        </c:manualLayout>
      </c:layout>
      <c:bar3DChart>
        <c:barDir val="col"/>
        <c:grouping val="stacked"/>
        <c:ser>
          <c:idx val="0"/>
          <c:order val="0"/>
          <c:tx>
            <c:strRef>
              <c:f>'sro3'!$D$2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'sro3'!$A$4:$A$6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'sro3'!$D$4:$D$6</c:f>
              <c:numCache>
                <c:formatCode>0</c:formatCode>
                <c:ptCount val="3"/>
                <c:pt idx="0">
                  <c:v>843.47508528234084</c:v>
                </c:pt>
                <c:pt idx="1">
                  <c:v>153.30253999710996</c:v>
                </c:pt>
                <c:pt idx="2">
                  <c:v>868.07946345786343</c:v>
                </c:pt>
              </c:numCache>
            </c:numRef>
          </c:val>
        </c:ser>
        <c:ser>
          <c:idx val="1"/>
          <c:order val="1"/>
          <c:tx>
            <c:strRef>
              <c:f>'sro3'!$G$2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'sro3'!$A$4:$A$6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'sro3'!$G$4:$G$6</c:f>
              <c:numCache>
                <c:formatCode>0</c:formatCode>
                <c:ptCount val="3"/>
                <c:pt idx="0">
                  <c:v>1002.4385789361621</c:v>
                </c:pt>
                <c:pt idx="1">
                  <c:v>641.36166119778704</c:v>
                </c:pt>
                <c:pt idx="2">
                  <c:v>1015.3076630618914</c:v>
                </c:pt>
              </c:numCache>
            </c:numRef>
          </c:val>
        </c:ser>
        <c:ser>
          <c:idx val="2"/>
          <c:order val="2"/>
          <c:tx>
            <c:strRef>
              <c:f>'sro3'!$J$2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'sro3'!$A$4:$A$6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'sro3'!$J$4:$J$6</c:f>
              <c:numCache>
                <c:formatCode>0</c:formatCode>
                <c:ptCount val="3"/>
                <c:pt idx="0">
                  <c:v>7670.0863357814997</c:v>
                </c:pt>
                <c:pt idx="1">
                  <c:v>5175.2228753421132</c:v>
                </c:pt>
                <c:pt idx="2">
                  <c:v>7759.0011666538921</c:v>
                </c:pt>
              </c:numCache>
            </c:numRef>
          </c:val>
        </c:ser>
        <c:shape val="box"/>
        <c:axId val="61603840"/>
        <c:axId val="61605376"/>
        <c:axId val="0"/>
      </c:bar3DChart>
      <c:catAx>
        <c:axId val="6160384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605376"/>
        <c:crosses val="autoZero"/>
        <c:auto val="1"/>
        <c:lblAlgn val="ctr"/>
        <c:lblOffset val="100"/>
      </c:catAx>
      <c:valAx>
        <c:axId val="61605376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603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72313486194913"/>
          <c:y val="0.42016111704580306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2.8: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по вид на договора и нейната структура (в лева,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 smtClean="0">
                <a:solidFill>
                  <a:srgbClr val="FF0000"/>
                </a:solidFill>
                <a:effectLst/>
              </a:rPr>
              <a:t>Държавно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управление; държавно обществено осигуряване</a:t>
            </a:r>
            <a:endParaRPr lang="en-US" sz="2400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7.4936011213424414E-2"/>
          <c:y val="1.041592362714341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5112630588347468E-2"/>
          <c:y val="0.33187254849874115"/>
          <c:w val="0.70301102679865468"/>
          <c:h val="0.60338548738771325"/>
        </c:manualLayout>
      </c:layout>
      <c:bar3DChart>
        <c:barDir val="col"/>
        <c:grouping val="stacked"/>
        <c:ser>
          <c:idx val="0"/>
          <c:order val="0"/>
          <c:tx>
            <c:strRef>
              <c:f>'sro4'!$D$2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'sro4'!$A$4:$A$6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'sro4'!$D$4:$D$6</c:f>
              <c:numCache>
                <c:formatCode>0</c:formatCode>
                <c:ptCount val="3"/>
                <c:pt idx="0">
                  <c:v>1225.8840301074799</c:v>
                </c:pt>
                <c:pt idx="1">
                  <c:v>481.07500640796826</c:v>
                </c:pt>
                <c:pt idx="2">
                  <c:v>1298.16424324985</c:v>
                </c:pt>
              </c:numCache>
            </c:numRef>
          </c:val>
        </c:ser>
        <c:ser>
          <c:idx val="1"/>
          <c:order val="1"/>
          <c:tx>
            <c:strRef>
              <c:f>'sro4'!$G$2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'sro4'!$A$4:$A$6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'sro4'!$G$4:$G$6</c:f>
              <c:numCache>
                <c:formatCode>0</c:formatCode>
                <c:ptCount val="3"/>
                <c:pt idx="0">
                  <c:v>1156.4170934886313</c:v>
                </c:pt>
                <c:pt idx="1">
                  <c:v>776.52338449958654</c:v>
                </c:pt>
                <c:pt idx="2">
                  <c:v>1193.2839914227952</c:v>
                </c:pt>
              </c:numCache>
            </c:numRef>
          </c:val>
        </c:ser>
        <c:ser>
          <c:idx val="2"/>
          <c:order val="2"/>
          <c:tx>
            <c:strRef>
              <c:f>'sro4'!$J$2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'sro4'!$A$4:$A$6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'sro4'!$J$4:$J$6</c:f>
              <c:numCache>
                <c:formatCode>0</c:formatCode>
                <c:ptCount val="3"/>
                <c:pt idx="0">
                  <c:v>8382.698876403887</c:v>
                </c:pt>
                <c:pt idx="1">
                  <c:v>6410.8674101923389</c:v>
                </c:pt>
                <c:pt idx="2">
                  <c:v>8574.0558472830853</c:v>
                </c:pt>
              </c:numCache>
            </c:numRef>
          </c:val>
        </c:ser>
        <c:shape val="box"/>
        <c:axId val="61657856"/>
        <c:axId val="61659392"/>
        <c:axId val="0"/>
      </c:bar3DChart>
      <c:catAx>
        <c:axId val="6165785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659392"/>
        <c:crosses val="autoZero"/>
        <c:auto val="1"/>
        <c:lblAlgn val="ctr"/>
        <c:lblOffset val="100"/>
      </c:catAx>
      <c:valAx>
        <c:axId val="61659392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657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>
              <a:defRPr lang="en-US"/>
            </a:pPr>
            <a:r>
              <a:rPr lang="bg-BG" sz="2800" b="1" dirty="0">
                <a:effectLst/>
              </a:rPr>
              <a:t>Фиг. </a:t>
            </a:r>
            <a:r>
              <a:rPr lang="en-US" sz="2800" b="1" dirty="0">
                <a:effectLst/>
              </a:rPr>
              <a:t>3.0</a:t>
            </a:r>
            <a:r>
              <a:rPr lang="bg-BG" sz="2800" b="1" dirty="0">
                <a:effectLst/>
              </a:rPr>
              <a:t>: </a:t>
            </a:r>
            <a:r>
              <a:rPr lang="en-US" sz="2800" b="1" dirty="0" err="1">
                <a:effectLst/>
              </a:rPr>
              <a:t>Средна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брутна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годишна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заплата</a:t>
            </a:r>
            <a:r>
              <a:rPr lang="bg-BG" sz="2800" b="1" dirty="0">
                <a:effectLst/>
              </a:rPr>
              <a:t> по </a:t>
            </a:r>
            <a:r>
              <a:rPr lang="bg-BG" sz="2800" b="1" i="0" u="none" strike="noStrike" baseline="0" dirty="0" smtClean="0">
                <a:effectLst/>
              </a:rPr>
              <a:t>работно </a:t>
            </a:r>
            <a:r>
              <a:rPr lang="bg-BG" sz="2800" b="1" i="0" u="none" strike="noStrike" baseline="0" dirty="0">
                <a:effectLst/>
              </a:rPr>
              <a:t>време </a:t>
            </a:r>
            <a:r>
              <a:rPr lang="bg-BG" sz="2800" b="1" i="0" u="none" strike="noStrike" baseline="0" dirty="0" smtClean="0">
                <a:effectLst/>
              </a:rPr>
              <a:t>пълно </a:t>
            </a:r>
            <a:r>
              <a:rPr lang="bg-BG" sz="2800" b="1" i="0" u="none" strike="noStrike" baseline="0" dirty="0">
                <a:effectLst/>
              </a:rPr>
              <a:t>- непълно </a:t>
            </a:r>
            <a:r>
              <a:rPr lang="bg-BG" sz="2800" b="1" dirty="0">
                <a:effectLst/>
              </a:rPr>
              <a:t> (в %</a:t>
            </a:r>
            <a:r>
              <a:rPr lang="en-US" sz="2800" b="1" dirty="0">
                <a:effectLst/>
              </a:rPr>
              <a:t> </a:t>
            </a:r>
            <a:r>
              <a:rPr lang="bg-BG" sz="2800" b="1" i="0" u="none" strike="noStrike" baseline="0" dirty="0">
                <a:effectLst/>
              </a:rPr>
              <a:t>спрямо непълно, предварителни данни 2012г.)</a:t>
            </a:r>
            <a:endParaRPr lang="en-US" sz="2800" dirty="0">
              <a:effectLst/>
            </a:endParaRPr>
          </a:p>
        </c:rich>
      </c:tx>
      <c:layout>
        <c:manualLayout>
          <c:xMode val="edge"/>
          <c:yMode val="edge"/>
          <c:x val="9.6576454156821048E-2"/>
          <c:y val="3.8391487791267123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0979195588912156"/>
          <c:y val="0.36898310787945654"/>
          <c:w val="0.77538760747614177"/>
          <c:h val="0.55799711650485695"/>
        </c:manualLayout>
      </c:layout>
      <c:bar3DChart>
        <c:barDir val="col"/>
        <c:grouping val="clustered"/>
        <c:ser>
          <c:idx val="0"/>
          <c:order val="0"/>
          <c:tx>
            <c:strRef>
              <c:f>Sheet1!$D$1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1.7437144756791298E-2"/>
                  <c:y val="-1.9399327853659623E-2"/>
                </c:manualLayout>
              </c:layout>
              <c:showVal val="1"/>
            </c:dLbl>
            <c:dLbl>
              <c:idx val="1"/>
              <c:layout>
                <c:manualLayout>
                  <c:x val="4.3592861891978314E-3"/>
                  <c:y val="-4.4341320808364983E-2"/>
                </c:manualLayout>
              </c:layout>
              <c:showVal val="1"/>
            </c:dLbl>
            <c:dLbl>
              <c:idx val="2"/>
              <c:layout>
                <c:manualLayout>
                  <c:x val="1.0898215472994554E-2"/>
                  <c:y val="-4.1569988257842173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fult!$A$4:$A$6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fult!$C$4:$C$6</c:f>
              <c:numCache>
                <c:formatCode>0%</c:formatCode>
                <c:ptCount val="3"/>
                <c:pt idx="0">
                  <c:v>2.875999999999999</c:v>
                </c:pt>
                <c:pt idx="1">
                  <c:v>1</c:v>
                </c:pt>
                <c:pt idx="2">
                  <c:v>3.08</c:v>
                </c:pt>
              </c:numCache>
            </c:numRef>
          </c:val>
        </c:ser>
        <c:shape val="box"/>
        <c:axId val="92949504"/>
        <c:axId val="93184000"/>
        <c:axId val="0"/>
      </c:bar3DChart>
      <c:catAx>
        <c:axId val="9294950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93184000"/>
        <c:crosses val="autoZero"/>
        <c:auto val="1"/>
        <c:lblAlgn val="ctr"/>
        <c:lblOffset val="100"/>
      </c:catAx>
      <c:valAx>
        <c:axId val="9318400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92949504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3.1: Плаващи</a:t>
            </a:r>
            <a:r>
              <a:rPr lang="en-US" sz="2400" b="1" i="0" baseline="0" dirty="0">
                <a:effectLst/>
              </a:rPr>
              <a:t> </a:t>
            </a:r>
            <a:r>
              <a:rPr lang="bg-BG" sz="2400" b="1" i="0" baseline="0" dirty="0">
                <a:effectLst/>
              </a:rPr>
              <a:t>годишни допълнителни плащания според работното време (пълно/ непълно) </a:t>
            </a:r>
            <a:r>
              <a:rPr lang="bg-BG" sz="2400" b="1" i="0" baseline="0" dirty="0" smtClean="0">
                <a:effectLst/>
              </a:rPr>
              <a:t>- </a:t>
            </a:r>
            <a:r>
              <a:rPr lang="en-US" sz="2400" b="1" i="1" baseline="0" dirty="0" smtClean="0">
                <a:effectLst/>
              </a:rPr>
              <a:t>% </a:t>
            </a:r>
            <a:r>
              <a:rPr lang="bg-BG" sz="2400" b="1" i="0" baseline="0" dirty="0">
                <a:effectLst/>
              </a:rPr>
              <a:t>от брутната заплата, предварителни данни 2012г</a:t>
            </a:r>
            <a:r>
              <a:rPr lang="bg-BG" sz="2400" b="1" i="0" baseline="0" dirty="0" smtClean="0">
                <a:effectLst/>
              </a:rPr>
              <a:t>.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1881255039198532"/>
          <c:y val="1.609657947686117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0"/>
              <c:layout>
                <c:manualLayout>
                  <c:x val="1.9616787851390219E-2"/>
                  <c:y val="-3.2209740360749112E-2"/>
                </c:manualLayout>
              </c:layout>
              <c:showVal val="1"/>
            </c:dLbl>
            <c:dLbl>
              <c:idx val="1"/>
              <c:layout>
                <c:manualLayout>
                  <c:x val="2.1796430945989129E-2"/>
                  <c:y val="-4.0262175450936397E-2"/>
                </c:manualLayout>
              </c:layout>
              <c:showVal val="1"/>
            </c:dLbl>
            <c:dLbl>
              <c:idx val="2"/>
              <c:layout>
                <c:manualLayout>
                  <c:x val="2.6155717135186971E-2"/>
                  <c:y val="-2.9525595330686653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2000" b="1"/>
                </a:pPr>
                <a:endParaRPr lang="bg-BG"/>
              </a:p>
            </c:txPr>
            <c:showVal val="1"/>
          </c:dLbls>
          <c:cat>
            <c:strRef>
              <c:f>fult!$A$4:$A$6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fult!$F$4:$F$6</c:f>
              <c:numCache>
                <c:formatCode>0.0%</c:formatCode>
                <c:ptCount val="3"/>
                <c:pt idx="0">
                  <c:v>7.5235013840678822E-2</c:v>
                </c:pt>
                <c:pt idx="1">
                  <c:v>2.2578859830146614E-2</c:v>
                </c:pt>
                <c:pt idx="2">
                  <c:v>7.708856640723892E-2</c:v>
                </c:pt>
              </c:numCache>
            </c:numRef>
          </c:val>
        </c:ser>
        <c:shape val="box"/>
        <c:axId val="61701504"/>
        <c:axId val="61707392"/>
        <c:axId val="0"/>
      </c:bar3DChart>
      <c:catAx>
        <c:axId val="6170150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707392"/>
        <c:crosses val="autoZero"/>
        <c:auto val="1"/>
        <c:lblAlgn val="ctr"/>
        <c:lblOffset val="100"/>
      </c:catAx>
      <c:valAx>
        <c:axId val="61707392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lang="en-US" sz="1800" b="1"/>
            </a:pPr>
            <a:endParaRPr lang="bg-BG"/>
          </a:p>
        </c:txPr>
        <c:crossAx val="61701504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3.2: Законово регламентирани годишни плащания,</a:t>
            </a:r>
            <a:r>
              <a:rPr lang="en-US" sz="2400" b="1" i="0" baseline="0" dirty="0">
                <a:effectLst/>
              </a:rPr>
              <a:t> </a:t>
            </a:r>
            <a:r>
              <a:rPr lang="bg-BG" sz="2400" b="1" i="0" baseline="0" dirty="0">
                <a:effectLst/>
              </a:rPr>
              <a:t>според работното време пълно - непълно, (в </a:t>
            </a:r>
            <a:r>
              <a:rPr lang="en-US" sz="2400" b="1" i="0" baseline="0" dirty="0">
                <a:effectLst/>
              </a:rPr>
              <a:t>% </a:t>
            </a:r>
            <a:r>
              <a:rPr lang="bg-BG" sz="2400" b="1" i="0" baseline="0" dirty="0">
                <a:effectLst/>
              </a:rPr>
              <a:t>от брутната заплата,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0870497964350657"/>
          <c:y val="0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1.0898215472994554E-2"/>
                  <c:y val="-4.2946320480998793E-2"/>
                </c:manualLayout>
              </c:layout>
              <c:showVal val="1"/>
            </c:dLbl>
            <c:dLbl>
              <c:idx val="1"/>
              <c:layout>
                <c:manualLayout>
                  <c:x val="3.2166703995072647E-2"/>
                  <c:y val="-3.9458639711102854E-2"/>
                </c:manualLayout>
              </c:layout>
              <c:showVal val="1"/>
            </c:dLbl>
            <c:dLbl>
              <c:idx val="2"/>
              <c:layout>
                <c:manualLayout>
                  <c:x val="2.1796430945989129E-2"/>
                  <c:y val="-4.0262175450936397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800" b="1"/>
                </a:pPr>
                <a:endParaRPr lang="bg-BG"/>
              </a:p>
            </c:txPr>
            <c:showVal val="1"/>
          </c:dLbls>
          <c:cat>
            <c:strRef>
              <c:f>fult!$A$4:$A$6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fult!$I$4:$I$6</c:f>
              <c:numCache>
                <c:formatCode>0.0%</c:formatCode>
                <c:ptCount val="3"/>
                <c:pt idx="0">
                  <c:v>0.10086429326884309</c:v>
                </c:pt>
                <c:pt idx="1">
                  <c:v>7.5034313058039523E-2</c:v>
                </c:pt>
                <c:pt idx="2">
                  <c:v>0.10177353601574929</c:v>
                </c:pt>
              </c:numCache>
            </c:numRef>
          </c:val>
        </c:ser>
        <c:shape val="box"/>
        <c:axId val="61765120"/>
        <c:axId val="61766656"/>
        <c:axId val="0"/>
      </c:bar3DChart>
      <c:catAx>
        <c:axId val="617651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766656"/>
        <c:crosses val="autoZero"/>
        <c:auto val="1"/>
        <c:lblAlgn val="ctr"/>
        <c:lblOffset val="100"/>
      </c:catAx>
      <c:valAx>
        <c:axId val="61766656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765120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3.3: Плаващи допълнителни и законово регламентирани годишни плащания -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Добивна промишленост </a:t>
            </a:r>
            <a:r>
              <a:rPr lang="bg-BG" sz="2400" b="1" i="0" baseline="0" dirty="0">
                <a:effectLst/>
              </a:rPr>
              <a:t>(в % 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9.9367750123650386E-2"/>
          <c:y val="2.3167287597049536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6466826164840807"/>
          <c:w val="0.70301102679865468"/>
          <c:h val="0.60876183033574038"/>
        </c:manualLayout>
      </c:layout>
      <c:bar3DChart>
        <c:barDir val="col"/>
        <c:grouping val="stacked"/>
        <c:ser>
          <c:idx val="0"/>
          <c:order val="0"/>
          <c:tx>
            <c:strRef>
              <c:f>fult1!$D$2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numFmt formatCode="0.0%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fult1!$A$4:$A$6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fult1!$F$4:$F$6</c:f>
              <c:numCache>
                <c:formatCode>0.0%</c:formatCode>
                <c:ptCount val="3"/>
                <c:pt idx="0">
                  <c:v>0.16658714392281773</c:v>
                </c:pt>
                <c:pt idx="1">
                  <c:v>7.3844400614586098E-3</c:v>
                </c:pt>
                <c:pt idx="2">
                  <c:v>0.16690155519203881</c:v>
                </c:pt>
              </c:numCache>
            </c:numRef>
          </c:val>
        </c:ser>
        <c:ser>
          <c:idx val="1"/>
          <c:order val="1"/>
          <c:tx>
            <c:strRef>
              <c:f>fult1!$G$2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0.0%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fult1!$A$4:$A$6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fult1!$I$4:$I$6</c:f>
              <c:numCache>
                <c:formatCode>0.0%</c:formatCode>
                <c:ptCount val="3"/>
                <c:pt idx="0">
                  <c:v>0.12688409416371368</c:v>
                </c:pt>
                <c:pt idx="1">
                  <c:v>7.6909333799270688E-2</c:v>
                </c:pt>
                <c:pt idx="2">
                  <c:v>0.12698278989848538</c:v>
                </c:pt>
              </c:numCache>
            </c:numRef>
          </c:val>
        </c:ser>
        <c:shape val="box"/>
        <c:axId val="61887232"/>
        <c:axId val="61888768"/>
        <c:axId val="0"/>
      </c:bar3DChart>
      <c:catAx>
        <c:axId val="6188723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888768"/>
        <c:crosses val="autoZero"/>
        <c:auto val="1"/>
        <c:lblAlgn val="ctr"/>
        <c:lblOffset val="100"/>
      </c:catAx>
      <c:valAx>
        <c:axId val="61888768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88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800" b="1"/>
          </a:pPr>
          <a:endParaRPr lang="bg-BG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1.2:</a:t>
            </a:r>
            <a:r>
              <a:rPr lang="bg-BG" sz="2400" b="1" baseline="0" dirty="0">
                <a:effectLst/>
              </a:rPr>
              <a:t> </a:t>
            </a:r>
            <a:r>
              <a:rPr lang="bg-BG" sz="2400" b="1" dirty="0">
                <a:effectLst/>
              </a:rPr>
              <a:t>Плаващи годишни допълнителни плащания </a:t>
            </a:r>
            <a:r>
              <a:rPr lang="bg-BG" sz="2400" b="1" i="0" u="none" strike="noStrike" baseline="0" dirty="0">
                <a:effectLst/>
              </a:rPr>
              <a:t>според вида на КТД </a:t>
            </a:r>
            <a:r>
              <a:rPr lang="bg-BG" sz="2400" b="1" dirty="0">
                <a:effectLst/>
              </a:rPr>
              <a:t>(в лв., </a:t>
            </a:r>
            <a:r>
              <a:rPr lang="bg-BG" sz="2400" b="1" i="0" u="none" strike="noStrike" baseline="0" dirty="0">
                <a:effectLst/>
              </a:rPr>
              <a:t>предварителни данни </a:t>
            </a:r>
            <a:r>
              <a:rPr lang="bg-BG" sz="2400" b="1" i="0" u="none" strike="noStrike" baseline="0" dirty="0" smtClean="0">
                <a:effectLst/>
              </a:rPr>
              <a:t>2012 г</a:t>
            </a:r>
            <a:r>
              <a:rPr lang="bg-BG" sz="2400" b="1" i="0" u="none" strike="noStrike" baseline="0" dirty="0">
                <a:effectLst/>
              </a:rPr>
              <a:t>.)</a:t>
            </a:r>
            <a:r>
              <a:rPr lang="en-US" sz="2400" b="1" dirty="0">
                <a:effectLst/>
              </a:rPr>
              <a:t> </a:t>
            </a:r>
            <a:endParaRPr lang="en-US" sz="2400" dirty="0">
              <a:effectLst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8.3607714253109672E-2"/>
          <c:y val="0.25501745162043676"/>
          <c:w val="0.8445082277758762"/>
          <c:h val="0.64898073960566338"/>
        </c:manualLayout>
      </c:layout>
      <c:bar3DChart>
        <c:barDir val="col"/>
        <c:grouping val="clustered"/>
        <c:ser>
          <c:idx val="0"/>
          <c:order val="0"/>
          <c:tx>
            <c:strRef>
              <c:f>Sheet1!$D$2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0"/>
              <c:layout>
                <c:manualLayout>
                  <c:x val="1.391304347826087E-2"/>
                  <c:y val="-2.083333333333335E-2"/>
                </c:manualLayout>
              </c:layout>
              <c:showVal val="1"/>
            </c:dLbl>
            <c:dLbl>
              <c:idx val="1"/>
              <c:layout>
                <c:manualLayout>
                  <c:x val="1.8550724637681169E-2"/>
                  <c:y val="-2.6785714285714302E-2"/>
                </c:manualLayout>
              </c:layout>
              <c:showVal val="1"/>
            </c:dLbl>
            <c:dLbl>
              <c:idx val="2"/>
              <c:layout>
                <c:manualLayout>
                  <c:x val="1.8550724637681169E-2"/>
                  <c:y val="-1.7857142857142856E-2"/>
                </c:manualLayout>
              </c:layout>
              <c:showVal val="1"/>
            </c:dLbl>
            <c:dLbl>
              <c:idx val="3"/>
              <c:layout>
                <c:manualLayout>
                  <c:x val="2.0869565217391389E-2"/>
                  <c:y val="-2.9761904761904781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Sheet1!$A$4:$A$7</c:f>
              <c:strCache>
                <c:ptCount val="4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На ниво отрасъл или бранш</c:v>
                </c:pt>
                <c:pt idx="3">
                  <c:v>На ниво предприятие</c:v>
                </c:pt>
              </c:strCache>
            </c:strRef>
          </c:cat>
          <c:val>
            <c:numRef>
              <c:f>Sheet1!$D$4:$D$7</c:f>
              <c:numCache>
                <c:formatCode>0</c:formatCode>
                <c:ptCount val="4"/>
                <c:pt idx="0">
                  <c:v>691.48501220967921</c:v>
                </c:pt>
                <c:pt idx="1">
                  <c:v>465.31898937153267</c:v>
                </c:pt>
                <c:pt idx="2">
                  <c:v>1083.9412516383179</c:v>
                </c:pt>
                <c:pt idx="3">
                  <c:v>1224.0115525292399</c:v>
                </c:pt>
              </c:numCache>
            </c:numRef>
          </c:val>
        </c:ser>
        <c:shape val="box"/>
        <c:axId val="53794304"/>
        <c:axId val="53795840"/>
        <c:axId val="0"/>
      </c:bar3DChart>
      <c:catAx>
        <c:axId val="5379430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050" b="1"/>
            </a:pPr>
            <a:endParaRPr lang="bg-BG"/>
          </a:p>
        </c:txPr>
        <c:crossAx val="53795840"/>
        <c:crosses val="autoZero"/>
        <c:auto val="1"/>
        <c:lblAlgn val="ctr"/>
        <c:lblOffset val="100"/>
      </c:catAx>
      <c:valAx>
        <c:axId val="5379584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53794304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i="0" baseline="0" dirty="0">
                <a:effectLst/>
              </a:rPr>
              <a:t>Фиг. 3.4: Плаващи допълнителни и законово регламентирани плащания -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Преработваща промишленост </a:t>
            </a:r>
            <a:r>
              <a:rPr lang="bg-BG" sz="2400" b="1" i="0" baseline="0" dirty="0">
                <a:effectLst/>
              </a:rPr>
              <a:t>(в % 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8.3444995077708028E-2"/>
          <c:y val="1.251588448861336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6466826164840807"/>
          <c:w val="0.70301102679865468"/>
          <c:h val="0.60876183033574038"/>
        </c:manualLayout>
      </c:layout>
      <c:bar3DChart>
        <c:barDir val="col"/>
        <c:grouping val="stacked"/>
        <c:ser>
          <c:idx val="0"/>
          <c:order val="0"/>
          <c:tx>
            <c:strRef>
              <c:f>fult1!$D$2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numFmt formatCode="0.0%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fult2!$A$4:$A$6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fult2!$F$4:$F$6</c:f>
              <c:numCache>
                <c:formatCode>0.0%</c:formatCode>
                <c:ptCount val="3"/>
                <c:pt idx="0">
                  <c:v>4.8294218765199765E-2</c:v>
                </c:pt>
                <c:pt idx="1">
                  <c:v>7.3760405225172946E-3</c:v>
                </c:pt>
                <c:pt idx="2">
                  <c:v>4.9218419771671525E-2</c:v>
                </c:pt>
              </c:numCache>
            </c:numRef>
          </c:val>
        </c:ser>
        <c:ser>
          <c:idx val="1"/>
          <c:order val="1"/>
          <c:tx>
            <c:strRef>
              <c:f>fult2!$G$2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0.0%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fult2!$A$4:$A$6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fult2!$I$4:$I$6</c:f>
              <c:numCache>
                <c:formatCode>0.0%</c:formatCode>
                <c:ptCount val="3"/>
                <c:pt idx="0">
                  <c:v>9.6278704517719846E-2</c:v>
                </c:pt>
                <c:pt idx="1">
                  <c:v>7.2156484160909112E-2</c:v>
                </c:pt>
                <c:pt idx="2">
                  <c:v>9.6823542565003237E-2</c:v>
                </c:pt>
              </c:numCache>
            </c:numRef>
          </c:val>
        </c:ser>
        <c:shape val="box"/>
        <c:axId val="61952384"/>
        <c:axId val="61953920"/>
        <c:axId val="0"/>
      </c:bar3DChart>
      <c:catAx>
        <c:axId val="619523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953920"/>
        <c:crosses val="autoZero"/>
        <c:auto val="1"/>
        <c:lblAlgn val="ctr"/>
        <c:lblOffset val="100"/>
      </c:catAx>
      <c:valAx>
        <c:axId val="61953920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952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600" b="1"/>
          </a:pPr>
          <a:endParaRPr lang="bg-BG"/>
        </a:p>
      </c:txPr>
    </c:legend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i="0" baseline="0" dirty="0">
                <a:effectLst/>
              </a:rPr>
              <a:t>Фиг. 3.5: Плаващи допълнителни и законово регламентирани годишни плащания -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Държавно управление; държавно обществено осигуряване </a:t>
            </a:r>
            <a:r>
              <a:rPr lang="bg-BG" sz="2400" b="1" i="0" baseline="0" dirty="0">
                <a:effectLst/>
              </a:rPr>
              <a:t>(в %)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1537905650365157"/>
          <c:y val="1.3569986136577545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6466826164840807"/>
          <c:w val="0.70301102679865468"/>
          <c:h val="0.60876183033574038"/>
        </c:manualLayout>
      </c:layout>
      <c:bar3DChart>
        <c:barDir val="col"/>
        <c:grouping val="stacked"/>
        <c:ser>
          <c:idx val="0"/>
          <c:order val="0"/>
          <c:tx>
            <c:strRef>
              <c:f>fult3!$D$2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numFmt formatCode="0.0%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fult3!$A$4:$A$6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fult3!$F$4:$F$6</c:f>
              <c:numCache>
                <c:formatCode>0.0%</c:formatCode>
                <c:ptCount val="3"/>
                <c:pt idx="0">
                  <c:v>0.11387682583441525</c:v>
                </c:pt>
                <c:pt idx="1">
                  <c:v>3.6827757565460556E-2</c:v>
                </c:pt>
                <c:pt idx="2">
                  <c:v>0.11456714310279996</c:v>
                </c:pt>
              </c:numCache>
            </c:numRef>
          </c:val>
        </c:ser>
        <c:ser>
          <c:idx val="1"/>
          <c:order val="1"/>
          <c:tx>
            <c:strRef>
              <c:f>fult3!$G$2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0.0%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fult3!$A$4:$A$6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fult3!$I$4:$I$6</c:f>
              <c:numCache>
                <c:formatCode>0.0%</c:formatCode>
                <c:ptCount val="3"/>
                <c:pt idx="0">
                  <c:v>0.10742378945551612</c:v>
                </c:pt>
                <c:pt idx="1">
                  <c:v>7.3552112952641746E-2</c:v>
                </c:pt>
                <c:pt idx="2">
                  <c:v>0.10772726104478193</c:v>
                </c:pt>
              </c:numCache>
            </c:numRef>
          </c:val>
        </c:ser>
        <c:shape val="box"/>
        <c:axId val="61800448"/>
        <c:axId val="61801984"/>
        <c:axId val="0"/>
      </c:bar3DChart>
      <c:catAx>
        <c:axId val="6180044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801984"/>
        <c:crosses val="autoZero"/>
        <c:auto val="1"/>
        <c:lblAlgn val="ctr"/>
        <c:lblOffset val="100"/>
      </c:catAx>
      <c:valAx>
        <c:axId val="61801984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800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600" b="1"/>
          </a:pPr>
          <a:endParaRPr lang="bg-BG"/>
        </a:p>
      </c:txPr>
    </c:legend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i="0" baseline="0" dirty="0">
                <a:effectLst/>
              </a:rPr>
              <a:t>Фиг. 3.6: Плаващи допълнителни и законово регламентирани годишни плащания -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Образование </a:t>
            </a:r>
            <a:r>
              <a:rPr lang="bg-BG" sz="2400" b="1" i="0" baseline="0" dirty="0">
                <a:effectLst/>
              </a:rPr>
              <a:t>(в %)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4097445803820569"/>
          <c:y val="2.407803157637514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6466826164840807"/>
          <c:w val="0.70301102679865468"/>
          <c:h val="0.60876183033574038"/>
        </c:manualLayout>
      </c:layout>
      <c:bar3DChart>
        <c:barDir val="col"/>
        <c:grouping val="stacked"/>
        <c:ser>
          <c:idx val="0"/>
          <c:order val="0"/>
          <c:tx>
            <c:strRef>
              <c:f>fult4!$D$2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numFmt formatCode="0.0%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fult4!$A$4:$A$6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fult4!$F$4:$F$6</c:f>
              <c:numCache>
                <c:formatCode>0.0%</c:formatCode>
                <c:ptCount val="3"/>
                <c:pt idx="0">
                  <c:v>9.8756787288602224E-2</c:v>
                </c:pt>
                <c:pt idx="1">
                  <c:v>8.1145504901291965E-2</c:v>
                </c:pt>
                <c:pt idx="2">
                  <c:v>9.9133738457413523E-2</c:v>
                </c:pt>
              </c:numCache>
            </c:numRef>
          </c:val>
        </c:ser>
        <c:ser>
          <c:idx val="1"/>
          <c:order val="1"/>
          <c:tx>
            <c:strRef>
              <c:f>fult4!$G$2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0.0%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fult4!$A$4:$A$6</c:f>
              <c:strCache>
                <c:ptCount val="3"/>
                <c:pt idx="0">
                  <c:v>ОБЩО</c:v>
                </c:pt>
                <c:pt idx="1">
                  <c:v>    Непълно работно време</c:v>
                </c:pt>
                <c:pt idx="2">
                  <c:v>    Пълно работно време</c:v>
                </c:pt>
              </c:strCache>
            </c:strRef>
          </c:cat>
          <c:val>
            <c:numRef>
              <c:f>fult4!$I$4:$I$6</c:f>
              <c:numCache>
                <c:formatCode>0.0%</c:formatCode>
                <c:ptCount val="3"/>
                <c:pt idx="0">
                  <c:v>0.16320848179445543</c:v>
                </c:pt>
                <c:pt idx="1">
                  <c:v>0.11467316681543908</c:v>
                </c:pt>
                <c:pt idx="2">
                  <c:v>0.16424732969363909</c:v>
                </c:pt>
              </c:numCache>
            </c:numRef>
          </c:val>
        </c:ser>
        <c:shape val="box"/>
        <c:axId val="61840768"/>
        <c:axId val="61850752"/>
        <c:axId val="0"/>
      </c:bar3DChart>
      <c:catAx>
        <c:axId val="6184076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850752"/>
        <c:crosses val="autoZero"/>
        <c:auto val="1"/>
        <c:lblAlgn val="ctr"/>
        <c:lblOffset val="100"/>
      </c:catAx>
      <c:valAx>
        <c:axId val="61850752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840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600" b="1"/>
          </a:pPr>
          <a:endParaRPr lang="bg-BG"/>
        </a:p>
      </c:txPr>
    </c:legend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4.1: </a:t>
            </a:r>
            <a:r>
              <a:rPr lang="en-US" sz="2400" b="1" dirty="0" err="1">
                <a:effectLst/>
              </a:rPr>
              <a:t>Средна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брутна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годишна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заплата</a:t>
            </a:r>
            <a:r>
              <a:rPr lang="bg-BG" sz="2400" b="1" dirty="0">
                <a:effectLst/>
              </a:rPr>
              <a:t> по големина на предприятието (в %</a:t>
            </a:r>
            <a:r>
              <a:rPr lang="bg-BG" sz="2400" b="1" baseline="0" dirty="0">
                <a:effectLst/>
              </a:rPr>
              <a:t> малки предприятия, </a:t>
            </a:r>
            <a:r>
              <a:rPr lang="bg-BG" sz="2400" b="1" i="0" u="none" strike="noStrike" baseline="0" dirty="0">
                <a:effectLst/>
              </a:rPr>
              <a:t>предварителни данни </a:t>
            </a:r>
            <a:r>
              <a:rPr lang="bg-BG" sz="2400" b="1" i="0" u="none" strike="noStrike" baseline="0" dirty="0" smtClean="0">
                <a:effectLst/>
              </a:rPr>
              <a:t>2012 г</a:t>
            </a:r>
            <a:r>
              <a:rPr lang="bg-BG" sz="2400" b="1" i="0" u="none" strike="noStrike" baseline="0" dirty="0">
                <a:effectLst/>
              </a:rPr>
              <a:t>.)</a:t>
            </a:r>
            <a:r>
              <a:rPr lang="en-US" sz="2400" b="1" dirty="0">
                <a:effectLst/>
              </a:rPr>
              <a:t>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8.6557719356060062E-2"/>
          <c:y val="7.6809311879493377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1528796532191087"/>
          <c:y val="0.27975697081402989"/>
          <c:w val="0.68303575786932202"/>
          <c:h val="0.63559671345429691"/>
        </c:manualLayout>
      </c:layout>
      <c:bar3DChart>
        <c:barDir val="col"/>
        <c:grouping val="clustered"/>
        <c:ser>
          <c:idx val="0"/>
          <c:order val="0"/>
          <c:tx>
            <c:strRef>
              <c:f>Sheet1!$D$1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1.7429190909853513E-2"/>
                  <c:y val="-3.4782608695652174E-2"/>
                </c:manualLayout>
              </c:layout>
              <c:showVal val="1"/>
            </c:dLbl>
            <c:dLbl>
              <c:idx val="1"/>
              <c:layout>
                <c:manualLayout>
                  <c:x val="1.0893244318658447E-2"/>
                  <c:y val="-2.8985507246376812E-2"/>
                </c:manualLayout>
              </c:layout>
              <c:showVal val="1"/>
            </c:dLbl>
            <c:dLbl>
              <c:idx val="2"/>
              <c:layout>
                <c:manualLayout>
                  <c:x val="1.5250542046121826E-2"/>
                  <c:y val="-2.0289855072463798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large!$A$4:$A$6</c:f>
              <c:strCache>
                <c:ptCount val="3"/>
                <c:pt idx="0">
                  <c:v>ОБЩО</c:v>
                </c:pt>
                <c:pt idx="1">
                  <c:v>   Малки - 0_49</c:v>
                </c:pt>
                <c:pt idx="2">
                  <c:v>  Големи  50+</c:v>
                </c:pt>
              </c:strCache>
            </c:strRef>
          </c:cat>
          <c:val>
            <c:numRef>
              <c:f>large!$C$4:$C$6</c:f>
              <c:numCache>
                <c:formatCode>0%</c:formatCode>
                <c:ptCount val="3"/>
                <c:pt idx="0">
                  <c:v>1.3830000000000002</c:v>
                </c:pt>
                <c:pt idx="1">
                  <c:v>1</c:v>
                </c:pt>
                <c:pt idx="2">
                  <c:v>1.6790000000000003</c:v>
                </c:pt>
              </c:numCache>
            </c:numRef>
          </c:val>
        </c:ser>
        <c:shape val="box"/>
        <c:axId val="62023552"/>
        <c:axId val="62025088"/>
        <c:axId val="0"/>
      </c:bar3DChart>
      <c:catAx>
        <c:axId val="6202355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025088"/>
        <c:crosses val="autoZero"/>
        <c:auto val="1"/>
        <c:lblAlgn val="ctr"/>
        <c:lblOffset val="100"/>
      </c:catAx>
      <c:valAx>
        <c:axId val="6202508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2023552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4.2:</a:t>
            </a:r>
            <a:r>
              <a:rPr lang="bg-BG" sz="2400" b="1" baseline="0" dirty="0">
                <a:effectLst/>
              </a:rPr>
              <a:t> П</a:t>
            </a:r>
            <a:r>
              <a:rPr lang="bg-BG" sz="2400" b="1" dirty="0">
                <a:effectLst/>
              </a:rPr>
              <a:t>лаващи годишни допълнителни плащания </a:t>
            </a:r>
            <a:r>
              <a:rPr lang="bg-BG" sz="2400" b="1" i="0" u="none" strike="noStrike" baseline="0" dirty="0">
                <a:effectLst/>
              </a:rPr>
              <a:t>по големина на предприятието </a:t>
            </a:r>
            <a:r>
              <a:rPr lang="bg-BG" sz="2400" b="1" dirty="0">
                <a:effectLst/>
              </a:rPr>
              <a:t>(в лв., </a:t>
            </a:r>
            <a:r>
              <a:rPr lang="bg-BG" sz="2400" b="1" i="0" u="none" strike="noStrike" baseline="0" dirty="0">
                <a:effectLst/>
              </a:rPr>
              <a:t>предварителни данни </a:t>
            </a:r>
            <a:r>
              <a:rPr lang="bg-BG" sz="2400" b="1" i="0" u="none" strike="noStrike" baseline="0" dirty="0" smtClean="0">
                <a:effectLst/>
              </a:rPr>
              <a:t>2012 г</a:t>
            </a:r>
            <a:r>
              <a:rPr lang="bg-BG" sz="2400" b="1" i="0" u="none" strike="noStrike" baseline="0" dirty="0">
                <a:effectLst/>
              </a:rPr>
              <a:t>.)</a:t>
            </a:r>
            <a:endParaRPr lang="en-US" sz="2400" dirty="0">
              <a:effectLst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7.8552986026969654E-2"/>
          <c:y val="0.23079157358851268"/>
          <c:w val="0.75877587692893333"/>
          <c:h val="0.66980761207665984"/>
        </c:manualLayout>
      </c:layout>
      <c:bar3DChart>
        <c:barDir val="col"/>
        <c:grouping val="clustered"/>
        <c:ser>
          <c:idx val="0"/>
          <c:order val="0"/>
          <c:tx>
            <c:strRef>
              <c:f>Sheet1!$D$2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0"/>
              <c:layout>
                <c:manualLayout>
                  <c:x val="1.9607839773585222E-2"/>
                  <c:y val="-2.4144869215291739E-2"/>
                </c:manualLayout>
              </c:layout>
              <c:showVal val="1"/>
            </c:dLbl>
            <c:dLbl>
              <c:idx val="1"/>
              <c:layout>
                <c:manualLayout>
                  <c:x val="1.7429190909853513E-2"/>
                  <c:y val="-2.4144869215291836E-2"/>
                </c:manualLayout>
              </c:layout>
              <c:showVal val="1"/>
            </c:dLbl>
            <c:dLbl>
              <c:idx val="2"/>
              <c:layout>
                <c:manualLayout>
                  <c:x val="1.3071893182390134E-2"/>
                  <c:y val="-3.7558685446009404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large!$A$4:$A$6</c:f>
              <c:strCache>
                <c:ptCount val="3"/>
                <c:pt idx="0">
                  <c:v>ОБЩО</c:v>
                </c:pt>
                <c:pt idx="1">
                  <c:v>   Малки - 0_49</c:v>
                </c:pt>
                <c:pt idx="2">
                  <c:v>  Големи  50+</c:v>
                </c:pt>
              </c:strCache>
            </c:strRef>
          </c:cat>
          <c:val>
            <c:numRef>
              <c:f>large!$D$4:$D$6</c:f>
              <c:numCache>
                <c:formatCode>0</c:formatCode>
                <c:ptCount val="3"/>
                <c:pt idx="0">
                  <c:v>691.48501220967921</c:v>
                </c:pt>
                <c:pt idx="1">
                  <c:v>245.9044127051958</c:v>
                </c:pt>
                <c:pt idx="2">
                  <c:v>1035.4709502935962</c:v>
                </c:pt>
              </c:numCache>
            </c:numRef>
          </c:val>
        </c:ser>
        <c:shape val="box"/>
        <c:axId val="62218240"/>
        <c:axId val="62219776"/>
        <c:axId val="0"/>
      </c:bar3DChart>
      <c:catAx>
        <c:axId val="6221824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800" b="1"/>
            </a:pPr>
            <a:endParaRPr lang="bg-BG"/>
          </a:p>
        </c:txPr>
        <c:crossAx val="62219776"/>
        <c:crosses val="autoZero"/>
        <c:auto val="1"/>
        <c:lblAlgn val="ctr"/>
        <c:lblOffset val="100"/>
      </c:catAx>
      <c:valAx>
        <c:axId val="62219776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218240"/>
        <c:crosses val="autoZero"/>
        <c:crossBetween val="between"/>
      </c:valAx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4.3: Законово регламентирани годишни плащания </a:t>
            </a:r>
            <a:r>
              <a:rPr lang="bg-BG" sz="2400" b="1" i="0" u="none" strike="noStrike" baseline="0" dirty="0">
                <a:effectLst/>
              </a:rPr>
              <a:t>по големина на предприятието </a:t>
            </a:r>
            <a:r>
              <a:rPr lang="bg-BG" sz="2400" b="1" i="0" baseline="0" dirty="0">
                <a:effectLst/>
              </a:rPr>
              <a:t>(в лв.,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7.1846350016923133E-2"/>
          <c:y val="1.609657947686117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8552986026969654E-2"/>
          <c:y val="0.29249512824981388"/>
          <c:w val="0.70140347873612952"/>
          <c:h val="0.62688340013836319"/>
        </c:manualLayout>
      </c:layout>
      <c:bar3DChart>
        <c:barDir val="col"/>
        <c:grouping val="clustered"/>
        <c:ser>
          <c:idx val="0"/>
          <c:order val="0"/>
          <c:tx>
            <c:strRef>
              <c:f>Sheet1!$D$1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6.5359465911950711E-3"/>
                  <c:y val="-2.4144869215291739E-2"/>
                </c:manualLayout>
              </c:layout>
              <c:showVal val="1"/>
            </c:dLbl>
            <c:dLbl>
              <c:idx val="1"/>
              <c:layout>
                <c:manualLayout>
                  <c:x val="8.7145954549267563E-3"/>
                  <c:y val="-3.4875922199865884E-2"/>
                </c:manualLayout>
              </c:layout>
              <c:showVal val="1"/>
            </c:dLbl>
            <c:dLbl>
              <c:idx val="2"/>
              <c:layout>
                <c:manualLayout>
                  <c:x val="1.0893244318658447E-2"/>
                  <c:y val="-4.2924211938296507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large!$A$4:$A$6</c:f>
              <c:strCache>
                <c:ptCount val="3"/>
                <c:pt idx="0">
                  <c:v>ОБЩО</c:v>
                </c:pt>
                <c:pt idx="1">
                  <c:v>   Малки - 0_49</c:v>
                </c:pt>
                <c:pt idx="2">
                  <c:v>  Големи  50+</c:v>
                </c:pt>
              </c:strCache>
            </c:strRef>
          </c:cat>
          <c:val>
            <c:numRef>
              <c:f>large!$G$4:$G$6</c:f>
              <c:numCache>
                <c:formatCode>0</c:formatCode>
                <c:ptCount val="3"/>
                <c:pt idx="0">
                  <c:v>927.04371943393642</c:v>
                </c:pt>
                <c:pt idx="1">
                  <c:v>595.31863964218655</c:v>
                </c:pt>
                <c:pt idx="2">
                  <c:v>1183.3041738405141</c:v>
                </c:pt>
              </c:numCache>
            </c:numRef>
          </c:val>
        </c:ser>
        <c:shape val="box"/>
        <c:axId val="62273408"/>
        <c:axId val="62274944"/>
        <c:axId val="0"/>
      </c:bar3DChart>
      <c:catAx>
        <c:axId val="6227340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800" b="1"/>
            </a:pPr>
            <a:endParaRPr lang="bg-BG"/>
          </a:p>
        </c:txPr>
        <c:crossAx val="62274944"/>
        <c:crosses val="autoZero"/>
        <c:auto val="1"/>
        <c:lblAlgn val="ctr"/>
        <c:lblOffset val="100"/>
      </c:catAx>
      <c:valAx>
        <c:axId val="62274944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273408"/>
        <c:crosses val="autoZero"/>
        <c:crossBetween val="between"/>
      </c:valAx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4.4: </a:t>
            </a:r>
            <a:r>
              <a:rPr lang="en-US" sz="2400" b="1" i="0" u="none" strike="noStrike" baseline="0" dirty="0" err="1">
                <a:effectLst/>
              </a:rPr>
              <a:t>Средна</a:t>
            </a:r>
            <a:r>
              <a:rPr lang="en-US" sz="2400" b="1" i="0" u="none" strike="noStrike" baseline="0" dirty="0">
                <a:effectLst/>
              </a:rPr>
              <a:t> </a:t>
            </a:r>
            <a:r>
              <a:rPr lang="en-US" sz="2400" b="1" i="0" u="none" strike="noStrike" baseline="0" dirty="0" err="1">
                <a:effectLst/>
              </a:rPr>
              <a:t>брутна</a:t>
            </a:r>
            <a:r>
              <a:rPr lang="en-US" sz="2400" b="1" i="0" u="none" strike="noStrike" baseline="0" dirty="0">
                <a:effectLst/>
              </a:rPr>
              <a:t> </a:t>
            </a:r>
            <a:r>
              <a:rPr lang="en-US" sz="2400" b="1" i="0" u="none" strike="noStrike" baseline="0" dirty="0" err="1">
                <a:effectLst/>
              </a:rPr>
              <a:t>годишна</a:t>
            </a:r>
            <a:r>
              <a:rPr lang="en-US" sz="2400" b="1" i="0" u="none" strike="noStrike" baseline="0" dirty="0">
                <a:effectLst/>
              </a:rPr>
              <a:t> </a:t>
            </a:r>
            <a:r>
              <a:rPr lang="en-US" sz="2400" b="1" i="0" u="none" strike="noStrike" baseline="0" dirty="0" err="1">
                <a:effectLst/>
              </a:rPr>
              <a:t>заплата</a:t>
            </a:r>
            <a:r>
              <a:rPr lang="bg-BG" sz="2400" b="1" i="0" u="none" strike="noStrike" baseline="0" dirty="0">
                <a:effectLst/>
              </a:rPr>
              <a:t> по големина на предприятието </a:t>
            </a:r>
            <a:r>
              <a:rPr lang="bg-BG" sz="2400" b="1" dirty="0">
                <a:effectLst/>
              </a:rPr>
              <a:t>(в лева, </a:t>
            </a:r>
            <a:r>
              <a:rPr lang="bg-BG" sz="2400" b="1" i="0" baseline="0" dirty="0">
                <a:effectLst/>
              </a:rPr>
              <a:t>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r>
              <a:rPr lang="en-US" sz="2400" b="1" dirty="0">
                <a:effectLst/>
              </a:rPr>
              <a:t>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0690062245116988"/>
          <c:y val="1.310414830120472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0015223097112869"/>
          <c:w val="0.70301102679865468"/>
          <c:h val="0.67327787287458707"/>
        </c:manualLayout>
      </c:layout>
      <c:bar3DChart>
        <c:barDir val="col"/>
        <c:grouping val="stacked"/>
        <c:ser>
          <c:idx val="0"/>
          <c:order val="0"/>
          <c:tx>
            <c:strRef>
              <c:f>Sheet1!$D$2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1"/>
              <c:layout>
                <c:manualLayout>
                  <c:x val="2.3835353733307205E-3"/>
                  <c:y val="2.1171010304688574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large!$A$4:$A$6</c:f>
              <c:strCache>
                <c:ptCount val="3"/>
                <c:pt idx="0">
                  <c:v>ОБЩО</c:v>
                </c:pt>
                <c:pt idx="1">
                  <c:v>   Малки - 0_49</c:v>
                </c:pt>
                <c:pt idx="2">
                  <c:v>  Големи  50+</c:v>
                </c:pt>
              </c:strCache>
            </c:strRef>
          </c:cat>
          <c:val>
            <c:numRef>
              <c:f>large!$D$4:$D$6</c:f>
              <c:numCache>
                <c:formatCode>0</c:formatCode>
                <c:ptCount val="3"/>
                <c:pt idx="0">
                  <c:v>691.48501220967921</c:v>
                </c:pt>
                <c:pt idx="1">
                  <c:v>245.9044127051958</c:v>
                </c:pt>
                <c:pt idx="2">
                  <c:v>1035.4709502935962</c:v>
                </c:pt>
              </c:numCache>
            </c:numRef>
          </c:val>
        </c:ser>
        <c:ser>
          <c:idx val="1"/>
          <c:order val="1"/>
          <c:tx>
            <c:strRef>
              <c:f>Sheet1!$G$2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large!$A$4:$A$6</c:f>
              <c:strCache>
                <c:ptCount val="3"/>
                <c:pt idx="0">
                  <c:v>ОБЩО</c:v>
                </c:pt>
                <c:pt idx="1">
                  <c:v>   Малки - 0_49</c:v>
                </c:pt>
                <c:pt idx="2">
                  <c:v>  Големи  50+</c:v>
                </c:pt>
              </c:strCache>
            </c:strRef>
          </c:cat>
          <c:val>
            <c:numRef>
              <c:f>large!$G$4:$G$6</c:f>
              <c:numCache>
                <c:formatCode>0</c:formatCode>
                <c:ptCount val="3"/>
                <c:pt idx="0">
                  <c:v>927.04371943393642</c:v>
                </c:pt>
                <c:pt idx="1">
                  <c:v>595.31863964218655</c:v>
                </c:pt>
                <c:pt idx="2">
                  <c:v>1183.3041738405141</c:v>
                </c:pt>
              </c:numCache>
            </c:numRef>
          </c:val>
        </c:ser>
        <c:ser>
          <c:idx val="2"/>
          <c:order val="2"/>
          <c:tx>
            <c:strRef>
              <c:f>Sheet1!$J$2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large!$A$4:$A$6</c:f>
              <c:strCache>
                <c:ptCount val="3"/>
                <c:pt idx="0">
                  <c:v>ОБЩО</c:v>
                </c:pt>
                <c:pt idx="1">
                  <c:v>   Малки - 0_49</c:v>
                </c:pt>
                <c:pt idx="2">
                  <c:v>  Големи  50+</c:v>
                </c:pt>
              </c:strCache>
            </c:strRef>
          </c:cat>
          <c:val>
            <c:numRef>
              <c:f>large!$J$4:$J$6</c:f>
              <c:numCache>
                <c:formatCode>0</c:formatCode>
                <c:ptCount val="3"/>
                <c:pt idx="0">
                  <c:v>7572.4712683563839</c:v>
                </c:pt>
                <c:pt idx="1">
                  <c:v>5804.4747061486378</c:v>
                </c:pt>
                <c:pt idx="2">
                  <c:v>8939.351412380709</c:v>
                </c:pt>
              </c:numCache>
            </c:numRef>
          </c:val>
        </c:ser>
        <c:shape val="box"/>
        <c:axId val="62310656"/>
        <c:axId val="62140416"/>
        <c:axId val="0"/>
      </c:bar3DChart>
      <c:catAx>
        <c:axId val="6231065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140416"/>
        <c:crosses val="autoZero"/>
        <c:auto val="1"/>
        <c:lblAlgn val="ctr"/>
        <c:lblOffset val="100"/>
      </c:catAx>
      <c:valAx>
        <c:axId val="62140416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200" b="1"/>
            </a:pPr>
            <a:endParaRPr lang="bg-BG"/>
          </a:p>
        </c:txPr>
        <c:crossAx val="62310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</a:t>
            </a:r>
            <a:r>
              <a:rPr lang="en-US" sz="2400" b="1" i="0" baseline="0" dirty="0">
                <a:effectLst/>
              </a:rPr>
              <a:t>4</a:t>
            </a:r>
            <a:r>
              <a:rPr lang="bg-BG" sz="2400" b="1" i="0" baseline="0" dirty="0">
                <a:effectLst/>
              </a:rPr>
              <a:t>.5: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по големина на предприятието и нейната структура (в лева,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r>
              <a:rPr lang="en-US" sz="2400" b="1" i="0" baseline="0" dirty="0">
                <a:effectLst/>
              </a:rPr>
              <a:t> 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 smtClean="0">
                <a:solidFill>
                  <a:srgbClr val="FF0000"/>
                </a:solidFill>
                <a:effectLst/>
              </a:rPr>
              <a:t>Добивна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промишленост</a:t>
            </a:r>
            <a:endParaRPr lang="en-US" sz="2400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4.2661612704713782E-2"/>
          <c:y val="2.3514092051034607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458510613303147"/>
          <c:w val="0.70301102679865468"/>
          <c:h val="0.62757903065383391"/>
        </c:manualLayout>
      </c:layout>
      <c:bar3DChart>
        <c:barDir val="col"/>
        <c:grouping val="stacked"/>
        <c:ser>
          <c:idx val="0"/>
          <c:order val="0"/>
          <c:tx>
            <c:strRef>
              <c:f>'sro1'!$D$2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'sro1'!$A$4:$A$6</c:f>
              <c:strCache>
                <c:ptCount val="3"/>
                <c:pt idx="0">
                  <c:v>Добивна промишленост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'sro1'!$D$4:$D$6</c:f>
              <c:numCache>
                <c:formatCode>0</c:formatCode>
                <c:ptCount val="3"/>
                <c:pt idx="0">
                  <c:v>2470.3207572314668</c:v>
                </c:pt>
                <c:pt idx="1">
                  <c:v>765.09596443845612</c:v>
                </c:pt>
                <c:pt idx="2">
                  <c:v>2672.8460875629244</c:v>
                </c:pt>
              </c:numCache>
            </c:numRef>
          </c:val>
        </c:ser>
        <c:ser>
          <c:idx val="1"/>
          <c:order val="1"/>
          <c:tx>
            <c:strRef>
              <c:f>'sro1'!$G$2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'sro1'!$A$4:$A$6</c:f>
              <c:strCache>
                <c:ptCount val="3"/>
                <c:pt idx="0">
                  <c:v>Добивна промишленост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'sro1'!$G$4:$G$6</c:f>
              <c:numCache>
                <c:formatCode>0</c:formatCode>
                <c:ptCount val="3"/>
                <c:pt idx="0">
                  <c:v>1881.5642323537102</c:v>
                </c:pt>
                <c:pt idx="1">
                  <c:v>705.62169051986245</c:v>
                </c:pt>
                <c:pt idx="2">
                  <c:v>2021.2280190534393</c:v>
                </c:pt>
              </c:numCache>
            </c:numRef>
          </c:val>
        </c:ser>
        <c:ser>
          <c:idx val="2"/>
          <c:order val="2"/>
          <c:tx>
            <c:strRef>
              <c:f>'sro1'!$J$2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'sro1'!$A$4:$A$6</c:f>
              <c:strCache>
                <c:ptCount val="3"/>
                <c:pt idx="0">
                  <c:v>Добивна промишленост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'sro1'!$J$4:$J$6</c:f>
              <c:numCache>
                <c:formatCode>0</c:formatCode>
                <c:ptCount val="3"/>
                <c:pt idx="0">
                  <c:v>10477.115010414826</c:v>
                </c:pt>
                <c:pt idx="1">
                  <c:v>7419.4116432436804</c:v>
                </c:pt>
                <c:pt idx="2">
                  <c:v>10840.270875324408</c:v>
                </c:pt>
              </c:numCache>
            </c:numRef>
          </c:val>
        </c:ser>
        <c:shape val="box"/>
        <c:axId val="62401536"/>
        <c:axId val="62411520"/>
        <c:axId val="0"/>
      </c:bar3DChart>
      <c:catAx>
        <c:axId val="6240153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800" b="1"/>
            </a:pPr>
            <a:endParaRPr lang="bg-BG"/>
          </a:p>
        </c:txPr>
        <c:crossAx val="62411520"/>
        <c:crosses val="autoZero"/>
        <c:auto val="1"/>
        <c:lblAlgn val="ctr"/>
        <c:lblOffset val="100"/>
      </c:catAx>
      <c:valAx>
        <c:axId val="6241152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2401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</a:t>
            </a:r>
            <a:r>
              <a:rPr lang="en-US" sz="2400" b="1" i="0" baseline="0" dirty="0">
                <a:effectLst/>
              </a:rPr>
              <a:t>4</a:t>
            </a:r>
            <a:r>
              <a:rPr lang="bg-BG" sz="2400" b="1" i="0" baseline="0" dirty="0">
                <a:effectLst/>
              </a:rPr>
              <a:t>.6: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</a:t>
            </a:r>
            <a:r>
              <a:rPr lang="bg-BG" sz="2400" b="1" i="0" u="none" strike="noStrike" baseline="0" dirty="0">
                <a:effectLst/>
              </a:rPr>
              <a:t>по големина на предприятието </a:t>
            </a:r>
            <a:r>
              <a:rPr lang="bg-BG" sz="2400" b="1" i="0" baseline="0" dirty="0">
                <a:effectLst/>
              </a:rPr>
              <a:t> и нейната структура (в лева,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r>
              <a:rPr lang="en-US" sz="2400" b="1" i="0" baseline="0" dirty="0">
                <a:effectLst/>
              </a:rPr>
              <a:t> 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 </a:t>
            </a:r>
            <a:r>
              <a:rPr lang="bg-BG" sz="2400" b="1" i="0" baseline="0" dirty="0" smtClean="0">
                <a:solidFill>
                  <a:srgbClr val="FF0000"/>
                </a:solidFill>
                <a:effectLst/>
              </a:rPr>
              <a:t>Преработваща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промишленост</a:t>
            </a:r>
            <a:endParaRPr lang="en-US" sz="2400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8.3197084651492698E-2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4853923280432821"/>
          <c:w val="0.70301102679865468"/>
          <c:h val="0.62489085917982046"/>
        </c:manualLayout>
      </c:layout>
      <c:bar3DChart>
        <c:barDir val="col"/>
        <c:grouping val="stacked"/>
        <c:ser>
          <c:idx val="0"/>
          <c:order val="0"/>
          <c:tx>
            <c:strRef>
              <c:f>'sro2'!$D$2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1"/>
              <c:layout>
                <c:manualLayout>
                  <c:x val="-2.2595350747034733E-4"/>
                  <c:y val="2.0762762775774067E-2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'sro2'!$A$4:$A$6</c:f>
              <c:strCache>
                <c:ptCount val="3"/>
                <c:pt idx="0">
                  <c:v>ОБЩО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'sro2'!$D$4:$D$6</c:f>
              <c:numCache>
                <c:formatCode>0</c:formatCode>
                <c:ptCount val="3"/>
                <c:pt idx="0">
                  <c:v>367.95365277205713</c:v>
                </c:pt>
                <c:pt idx="1">
                  <c:v>72.682190629211291</c:v>
                </c:pt>
                <c:pt idx="2">
                  <c:v>507.83855751319055</c:v>
                </c:pt>
              </c:numCache>
            </c:numRef>
          </c:val>
        </c:ser>
        <c:ser>
          <c:idx val="1"/>
          <c:order val="1"/>
          <c:tx>
            <c:strRef>
              <c:f>'sro2'!$G$2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'sro2'!$A$4:$A$6</c:f>
              <c:strCache>
                <c:ptCount val="3"/>
                <c:pt idx="0">
                  <c:v>ОБЩО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'sro2'!$G$4:$G$6</c:f>
              <c:numCache>
                <c:formatCode>0</c:formatCode>
                <c:ptCount val="3"/>
                <c:pt idx="0">
                  <c:v>733.54744972050787</c:v>
                </c:pt>
                <c:pt idx="1">
                  <c:v>412.08830118507893</c:v>
                </c:pt>
                <c:pt idx="2">
                  <c:v>885.83877528481435</c:v>
                </c:pt>
              </c:numCache>
            </c:numRef>
          </c:val>
        </c:ser>
        <c:ser>
          <c:idx val="2"/>
          <c:order val="2"/>
          <c:tx>
            <c:strRef>
              <c:f>'sro2'!$J$2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'sro2'!$A$4:$A$6</c:f>
              <c:strCache>
                <c:ptCount val="3"/>
                <c:pt idx="0">
                  <c:v>ОБЩО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'sro2'!$J$4:$J$6</c:f>
              <c:numCache>
                <c:formatCode>0</c:formatCode>
                <c:ptCount val="3"/>
                <c:pt idx="0">
                  <c:v>6517.498897507432</c:v>
                </c:pt>
                <c:pt idx="1">
                  <c:v>4737.8681148328396</c:v>
                </c:pt>
                <c:pt idx="2">
                  <c:v>7360.5992794480708</c:v>
                </c:pt>
              </c:numCache>
            </c:numRef>
          </c:val>
        </c:ser>
        <c:shape val="box"/>
        <c:axId val="62345216"/>
        <c:axId val="62346752"/>
        <c:axId val="0"/>
      </c:bar3DChart>
      <c:catAx>
        <c:axId val="623452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346752"/>
        <c:crosses val="autoZero"/>
        <c:auto val="1"/>
        <c:lblAlgn val="ctr"/>
        <c:lblOffset val="100"/>
      </c:catAx>
      <c:valAx>
        <c:axId val="62346752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345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>
                <a:effectLst/>
              </a:rPr>
              <a:t>Фиг. </a:t>
            </a:r>
            <a:r>
              <a:rPr lang="en-US" sz="2400" b="1" i="0" baseline="0" dirty="0">
                <a:effectLst/>
              </a:rPr>
              <a:t>4</a:t>
            </a:r>
            <a:r>
              <a:rPr lang="bg-BG" sz="2400" b="1" i="0" baseline="0" dirty="0">
                <a:effectLst/>
              </a:rPr>
              <a:t>.</a:t>
            </a:r>
            <a:r>
              <a:rPr lang="en-US" sz="2400" b="1" i="0" baseline="0" dirty="0">
                <a:effectLst/>
              </a:rPr>
              <a:t>7</a:t>
            </a:r>
            <a:r>
              <a:rPr lang="bg-BG" sz="2400" b="1" i="0" baseline="0" dirty="0">
                <a:effectLst/>
              </a:rPr>
              <a:t>: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</a:t>
            </a:r>
            <a:r>
              <a:rPr lang="bg-BG" sz="2400" b="1" i="0" u="none" strike="noStrike" baseline="0" dirty="0">
                <a:effectLst/>
              </a:rPr>
              <a:t>по големина на предприятието </a:t>
            </a:r>
            <a:r>
              <a:rPr lang="bg-BG" sz="2400" b="1" i="0" baseline="0" dirty="0">
                <a:effectLst/>
              </a:rPr>
              <a:t> и нейната структура (в лева,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r>
              <a:rPr lang="en-US" sz="2400" b="1" i="0" baseline="0" dirty="0">
                <a:effectLst/>
              </a:rPr>
              <a:t> </a:t>
            </a:r>
            <a:r>
              <a:rPr lang="bg-BG" sz="2400" b="1" i="0" baseline="0" dirty="0">
                <a:effectLst/>
              </a:rPr>
              <a:t> -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Строителство</a:t>
            </a:r>
            <a:endParaRPr lang="en-US" sz="2400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4.4678825131729903E-2"/>
          <c:y val="2.3514092051034638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1896934659018183"/>
          <c:w val="0.61022232281479183"/>
          <c:h val="0.65446074539396637"/>
        </c:manualLayout>
      </c:layout>
      <c:bar3DChart>
        <c:barDir val="col"/>
        <c:grouping val="stacked"/>
        <c:ser>
          <c:idx val="3"/>
          <c:order val="0"/>
          <c:tx>
            <c:strRef>
              <c:f>'sro3'!$D$2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spPr>
            <a:solidFill>
              <a:schemeClr val="tx2"/>
            </a:solidFill>
          </c:spPr>
          <c:dLbls>
            <c:dLbl>
              <c:idx val="0"/>
              <c:layout>
                <c:manualLayout>
                  <c:x val="-2.9629422249596391E-3"/>
                  <c:y val="2.3188328176314069E-2"/>
                </c:manualLayout>
              </c:layout>
              <c:showVal val="1"/>
            </c:dLbl>
            <c:dLbl>
              <c:idx val="1"/>
              <c:layout>
                <c:manualLayout>
                  <c:x val="-1.9920537155762113E-3"/>
                  <c:y val="2.5120688857673577E-2"/>
                </c:manualLayout>
              </c:layout>
              <c:showVal val="1"/>
            </c:dLbl>
            <c:dLbl>
              <c:idx val="2"/>
              <c:layout>
                <c:manualLayout>
                  <c:x val="-2.9629422249596391E-3"/>
                  <c:y val="4.2511934989909128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'sro3'!$A$4:$A$6</c:f>
              <c:strCache>
                <c:ptCount val="3"/>
                <c:pt idx="0">
                  <c:v>ОБЩО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'sro3'!$D$4:$D$6</c:f>
              <c:numCache>
                <c:formatCode>0</c:formatCode>
                <c:ptCount val="3"/>
                <c:pt idx="0">
                  <c:v>345.95360873186632</c:v>
                </c:pt>
                <c:pt idx="1">
                  <c:v>93.852725140991694</c:v>
                </c:pt>
                <c:pt idx="2">
                  <c:v>590.24169899182789</c:v>
                </c:pt>
              </c:numCache>
            </c:numRef>
          </c:val>
        </c:ser>
        <c:ser>
          <c:idx val="4"/>
          <c:order val="1"/>
          <c:tx>
            <c:strRef>
              <c:f>'sro3'!$G$2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'sro3'!$A$4:$A$6</c:f>
              <c:strCache>
                <c:ptCount val="3"/>
                <c:pt idx="0">
                  <c:v>ОБЩО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'sro3'!$G$4:$G$6</c:f>
              <c:numCache>
                <c:formatCode>0</c:formatCode>
                <c:ptCount val="3"/>
                <c:pt idx="0">
                  <c:v>624.82459812192008</c:v>
                </c:pt>
                <c:pt idx="1">
                  <c:v>482.51687757760868</c:v>
                </c:pt>
                <c:pt idx="2">
                  <c:v>762.72209687657551</c:v>
                </c:pt>
              </c:numCache>
            </c:numRef>
          </c:val>
        </c:ser>
        <c:ser>
          <c:idx val="0"/>
          <c:order val="2"/>
          <c:tx>
            <c:strRef>
              <c:f>'sro3'!$J$2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'sro3'!$A$4:$A$6</c:f>
              <c:strCache>
                <c:ptCount val="3"/>
                <c:pt idx="0">
                  <c:v>ОБЩО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'sro3'!$J$4:$J$6</c:f>
              <c:numCache>
                <c:formatCode>0</c:formatCode>
                <c:ptCount val="3"/>
                <c:pt idx="0">
                  <c:v>6648.2217931462092</c:v>
                </c:pt>
                <c:pt idx="1">
                  <c:v>5628.2739189195217</c:v>
                </c:pt>
                <c:pt idx="2">
                  <c:v>7636.5607263961056</c:v>
                </c:pt>
              </c:numCache>
            </c:numRef>
          </c:val>
        </c:ser>
        <c:shape val="box"/>
        <c:axId val="62547072"/>
        <c:axId val="62548608"/>
        <c:axId val="0"/>
      </c:bar3DChart>
      <c:catAx>
        <c:axId val="625470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548608"/>
        <c:crosses val="autoZero"/>
        <c:auto val="1"/>
        <c:lblAlgn val="ctr"/>
        <c:lblOffset val="100"/>
      </c:catAx>
      <c:valAx>
        <c:axId val="62548608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5470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>
              <a:defRPr lang="en-US"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legendEntry>
      <c:layout>
        <c:manualLayout>
          <c:xMode val="edge"/>
          <c:yMode val="edge"/>
          <c:x val="0.72815022176690847"/>
          <c:y val="0.41373547871733424"/>
          <c:w val="0.25974690380041382"/>
          <c:h val="0.32195476496069003"/>
        </c:manualLayout>
      </c:layout>
      <c:txPr>
        <a:bodyPr/>
        <a:lstStyle/>
        <a:p>
          <a:pPr>
            <a:defRPr lang="en-US" sz="1600" b="1"/>
          </a:pPr>
          <a:endParaRPr lang="bg-BG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1.3: Законово регламентирани </a:t>
            </a:r>
            <a:r>
              <a:rPr lang="bg-BG" sz="2400" b="1" i="0" u="none" strike="noStrike" baseline="0" dirty="0">
                <a:effectLst/>
              </a:rPr>
              <a:t>годишни </a:t>
            </a:r>
            <a:r>
              <a:rPr lang="bg-BG" sz="2400" b="1" dirty="0">
                <a:effectLst/>
              </a:rPr>
              <a:t>плащания </a:t>
            </a:r>
            <a:r>
              <a:rPr lang="bg-BG" sz="2400" b="1" i="0" u="none" strike="noStrike" baseline="0" dirty="0">
                <a:effectLst/>
              </a:rPr>
              <a:t>според вида на КТД </a:t>
            </a:r>
            <a:r>
              <a:rPr lang="bg-BG" sz="2400" b="1" dirty="0">
                <a:effectLst/>
              </a:rPr>
              <a:t>(в лв., </a:t>
            </a:r>
            <a:r>
              <a:rPr lang="bg-BG" sz="2400" b="1" i="0" u="none" strike="noStrike" baseline="0" dirty="0">
                <a:effectLst/>
              </a:rPr>
              <a:t>предварителни данни </a:t>
            </a:r>
            <a:r>
              <a:rPr lang="bg-BG" sz="2400" b="1" i="0" u="none" strike="noStrike" baseline="0" dirty="0" smtClean="0">
                <a:effectLst/>
              </a:rPr>
              <a:t>2012 г</a:t>
            </a:r>
            <a:r>
              <a:rPr lang="bg-BG" sz="2400" b="1" i="0" u="none" strike="noStrike" baseline="0" dirty="0">
                <a:effectLst/>
              </a:rPr>
              <a:t>.)</a:t>
            </a:r>
            <a:r>
              <a:rPr lang="en-US" sz="2400" b="1" i="0" u="none" strike="noStrike" baseline="0" dirty="0">
                <a:effectLst/>
              </a:rPr>
              <a:t> </a:t>
            </a:r>
            <a:r>
              <a:rPr lang="en-US" sz="2400" b="1" dirty="0">
                <a:effectLst/>
              </a:rPr>
              <a:t>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9.2860409965704535E-2"/>
          <c:y val="1.0410709071255487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404621625094065E-2"/>
          <c:y val="0.26737392091722817"/>
          <c:w val="0.84835471614999203"/>
          <c:h val="0.61683240643870596"/>
        </c:manualLayout>
      </c:layout>
      <c:bar3DChart>
        <c:barDir val="col"/>
        <c:grouping val="clustered"/>
        <c:ser>
          <c:idx val="0"/>
          <c:order val="0"/>
          <c:tx>
            <c:strRef>
              <c:f>Sheet1!$D$1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1.4617920434502673E-2"/>
                  <c:y val="-3.1944124838935883E-2"/>
                </c:manualLayout>
              </c:layout>
              <c:showVal val="1"/>
            </c:dLbl>
            <c:dLbl>
              <c:idx val="1"/>
              <c:layout>
                <c:manualLayout>
                  <c:x val="6.9930069930069965E-3"/>
                  <c:y val="-1.8648018648018665E-2"/>
                </c:manualLayout>
              </c:layout>
              <c:showVal val="1"/>
            </c:dLbl>
            <c:dLbl>
              <c:idx val="2"/>
              <c:layout>
                <c:manualLayout>
                  <c:x val="1.6317016317016323E-2"/>
                  <c:y val="-2.7972027972027993E-2"/>
                </c:manualLayout>
              </c:layout>
              <c:showVal val="1"/>
            </c:dLbl>
            <c:dLbl>
              <c:idx val="3"/>
              <c:layout>
                <c:manualLayout>
                  <c:x val="2.0979020979021001E-2"/>
                  <c:y val="-3.7296037296037296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800" b="1"/>
                </a:pPr>
                <a:endParaRPr lang="bg-BG"/>
              </a:p>
            </c:txPr>
            <c:showVal val="1"/>
          </c:dLbls>
          <c:cat>
            <c:strRef>
              <c:f>Sheet1!$A$4:$A$7</c:f>
              <c:strCache>
                <c:ptCount val="4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На ниво отрасъл или бранш</c:v>
                </c:pt>
                <c:pt idx="3">
                  <c:v>На ниво предприятие</c:v>
                </c:pt>
              </c:strCache>
            </c:strRef>
          </c:cat>
          <c:val>
            <c:numRef>
              <c:f>Sheet1!$G$4:$G$7</c:f>
              <c:numCache>
                <c:formatCode>0</c:formatCode>
                <c:ptCount val="4"/>
                <c:pt idx="0">
                  <c:v>927.04371943393642</c:v>
                </c:pt>
                <c:pt idx="1">
                  <c:v>704.0430289483171</c:v>
                </c:pt>
                <c:pt idx="2">
                  <c:v>1434.9823730024466</c:v>
                </c:pt>
                <c:pt idx="3">
                  <c:v>1390.7703615168334</c:v>
                </c:pt>
              </c:numCache>
            </c:numRef>
          </c:val>
        </c:ser>
        <c:shape val="box"/>
        <c:axId val="54418816"/>
        <c:axId val="54428800"/>
        <c:axId val="0"/>
      </c:bar3DChart>
      <c:catAx>
        <c:axId val="5441881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54428800"/>
        <c:crosses val="autoZero"/>
        <c:auto val="1"/>
        <c:lblAlgn val="ctr"/>
        <c:lblOffset val="100"/>
      </c:catAx>
      <c:valAx>
        <c:axId val="5442880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54418816"/>
        <c:crosses val="autoZero"/>
        <c:crossBetween val="between"/>
      </c:valAx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algn="ctr" rtl="0"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i="0" baseline="0" dirty="0" smtClean="0">
                <a:effectLst/>
              </a:rPr>
              <a:t>Фиг. </a:t>
            </a:r>
            <a:r>
              <a:rPr lang="en-US" sz="2400" b="1" i="0" baseline="0" dirty="0" smtClean="0">
                <a:effectLst/>
              </a:rPr>
              <a:t>4</a:t>
            </a:r>
            <a:r>
              <a:rPr lang="bg-BG" sz="2400" b="1" i="0" baseline="0" dirty="0" smtClean="0">
                <a:effectLst/>
              </a:rPr>
              <a:t>.8: </a:t>
            </a:r>
            <a:r>
              <a:rPr lang="en-US" sz="2400" b="1" i="0" baseline="0" dirty="0" err="1" smtClean="0">
                <a:effectLst/>
              </a:rPr>
              <a:t>Средна</a:t>
            </a:r>
            <a:r>
              <a:rPr lang="en-US" sz="2400" b="1" i="0" baseline="0" dirty="0" smtClean="0">
                <a:effectLst/>
              </a:rPr>
              <a:t> </a:t>
            </a:r>
            <a:r>
              <a:rPr lang="en-US" sz="2400" b="1" i="0" baseline="0" dirty="0" err="1" smtClean="0">
                <a:effectLst/>
              </a:rPr>
              <a:t>брутна</a:t>
            </a:r>
            <a:r>
              <a:rPr lang="en-US" sz="2400" b="1" i="0" baseline="0" dirty="0" smtClean="0">
                <a:effectLst/>
              </a:rPr>
              <a:t> </a:t>
            </a:r>
            <a:r>
              <a:rPr lang="en-US" sz="2400" b="1" i="0" u="none" strike="noStrike" kern="1200" baseline="0" dirty="0" err="1" smtClean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годишна</a:t>
            </a:r>
            <a:r>
              <a:rPr lang="en-US" sz="2400" b="1" i="0" u="none" strike="noStrike" kern="1200" baseline="0" dirty="0" smtClean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b="1" i="0" u="none" strike="noStrike" kern="1200" baseline="0" dirty="0" err="1" smtClean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заплата</a:t>
            </a:r>
            <a:r>
              <a:rPr lang="bg-BG" sz="2400" b="1" i="0" u="none" strike="noStrike" kern="1200" baseline="0" dirty="0" smtClean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2400" b="1" i="0" u="none" strike="noStrike" baseline="0" dirty="0" smtClean="0">
                <a:effectLst/>
              </a:rPr>
              <a:t>по големина на предприятието </a:t>
            </a:r>
            <a:r>
              <a:rPr lang="bg-BG" sz="2400" b="1" i="0" u="none" strike="noStrike" kern="1200" baseline="0" dirty="0" smtClean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и нейната структура </a:t>
            </a:r>
            <a:r>
              <a:rPr lang="bg-BG" sz="2400" b="1" i="0" u="none" strike="noStrike" baseline="0" dirty="0" smtClean="0">
                <a:effectLst/>
              </a:rPr>
              <a:t>(в лева, предварителни данни 2012 г.)</a:t>
            </a:r>
            <a:r>
              <a:rPr lang="bg-BG" sz="2400" b="1" i="0" u="none" strike="noStrike" kern="1200" baseline="0" dirty="0" smtClean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bg-BG" sz="2400" b="1" i="0" u="none" strike="noStrike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Хотелиерство и ресторантьорство </a:t>
            </a:r>
            <a:endParaRPr lang="en-US" sz="2400" b="1" i="0" u="none" strike="noStrike" kern="1200" baseline="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4.2661679392950312E-2"/>
          <c:y val="2.1168609523196685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7004460459643453"/>
          <c:w val="0.70301102679865468"/>
          <c:h val="0.60338548738771325"/>
        </c:manualLayout>
      </c:layout>
      <c:bar3DChart>
        <c:barDir val="col"/>
        <c:grouping val="stacked"/>
        <c:ser>
          <c:idx val="0"/>
          <c:order val="0"/>
          <c:tx>
            <c:strRef>
              <c:f>'sro4'!$D$2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0"/>
              <c:layout>
                <c:manualLayout>
                  <c:x val="-2.5262547696645226E-3"/>
                  <c:y val="1.9276973511785603E-2"/>
                </c:manualLayout>
              </c:layout>
              <c:showVal val="1"/>
            </c:dLbl>
            <c:dLbl>
              <c:idx val="1"/>
              <c:layout>
                <c:manualLayout>
                  <c:x val="1.3564091892811327E-3"/>
                  <c:y val="1.7681352808417244E-2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'sro4'!$A$4:$A$6</c:f>
              <c:strCache>
                <c:ptCount val="3"/>
                <c:pt idx="0">
                  <c:v>ОБЩО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'sro4'!$D$4:$D$6</c:f>
              <c:numCache>
                <c:formatCode>0</c:formatCode>
                <c:ptCount val="3"/>
                <c:pt idx="0">
                  <c:v>107.36309459370216</c:v>
                </c:pt>
                <c:pt idx="1">
                  <c:v>21.38011727969484</c:v>
                </c:pt>
                <c:pt idx="2">
                  <c:v>318.13330973019134</c:v>
                </c:pt>
              </c:numCache>
            </c:numRef>
          </c:val>
        </c:ser>
        <c:ser>
          <c:idx val="1"/>
          <c:order val="1"/>
          <c:tx>
            <c:strRef>
              <c:f>'sro4'!$G$2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 algn="ctr"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Val val="1"/>
          </c:dLbls>
          <c:cat>
            <c:strRef>
              <c:f>'sro4'!$A$4:$A$6</c:f>
              <c:strCache>
                <c:ptCount val="3"/>
                <c:pt idx="0">
                  <c:v>ОБЩО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'sro4'!$G$4:$G$6</c:f>
              <c:numCache>
                <c:formatCode>0</c:formatCode>
                <c:ptCount val="3"/>
                <c:pt idx="0">
                  <c:v>481.65861027551347</c:v>
                </c:pt>
                <c:pt idx="1">
                  <c:v>389.92195151923829</c:v>
                </c:pt>
                <c:pt idx="2">
                  <c:v>706.5328342902402</c:v>
                </c:pt>
              </c:numCache>
            </c:numRef>
          </c:val>
        </c:ser>
        <c:ser>
          <c:idx val="2"/>
          <c:order val="2"/>
          <c:tx>
            <c:strRef>
              <c:f>'sro4'!$J$2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'sro4'!$A$4:$A$6</c:f>
              <c:strCache>
                <c:ptCount val="3"/>
                <c:pt idx="0">
                  <c:v>ОБЩО</c:v>
                </c:pt>
                <c:pt idx="1">
                  <c:v>    0_49</c:v>
                </c:pt>
                <c:pt idx="2">
                  <c:v>    50+</c:v>
                </c:pt>
              </c:strCache>
            </c:strRef>
          </c:cat>
          <c:val>
            <c:numRef>
              <c:f>'sro4'!$J$4:$J$6</c:f>
              <c:numCache>
                <c:formatCode>0</c:formatCode>
                <c:ptCount val="3"/>
                <c:pt idx="0">
                  <c:v>5480.9782951307807</c:v>
                </c:pt>
                <c:pt idx="1">
                  <c:v>4632.60210941885</c:v>
                </c:pt>
                <c:pt idx="2">
                  <c:v>7560.60424860483</c:v>
                </c:pt>
              </c:numCache>
            </c:numRef>
          </c:val>
        </c:ser>
        <c:shape val="box"/>
        <c:axId val="62490880"/>
        <c:axId val="62509056"/>
        <c:axId val="0"/>
      </c:bar3DChart>
      <c:catAx>
        <c:axId val="6249088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bg-BG"/>
          </a:p>
        </c:txPr>
        <c:crossAx val="62509056"/>
        <c:crosses val="autoZero"/>
        <c:auto val="1"/>
        <c:lblAlgn val="ctr"/>
        <c:lblOffset val="100"/>
      </c:catAx>
      <c:valAx>
        <c:axId val="62509056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2490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97237364560203"/>
          <c:y val="0.41159357326278723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5.1: </a:t>
            </a:r>
            <a:r>
              <a:rPr lang="en-US" sz="2400" b="1" dirty="0" err="1">
                <a:effectLst/>
              </a:rPr>
              <a:t>Средна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брутна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годишна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заплата</a:t>
            </a:r>
            <a:r>
              <a:rPr lang="bg-BG" sz="2400" b="1" dirty="0">
                <a:effectLst/>
              </a:rPr>
              <a:t> </a:t>
            </a:r>
            <a:r>
              <a:rPr lang="bg-BG" sz="2400" b="1" dirty="0" smtClean="0">
                <a:effectLst/>
              </a:rPr>
              <a:t>за</a:t>
            </a:r>
            <a:r>
              <a:rPr lang="bg-BG" sz="2400" b="1" baseline="0" dirty="0" smtClean="0">
                <a:effectLst/>
              </a:rPr>
              <a:t> младите хора </a:t>
            </a:r>
            <a:r>
              <a:rPr lang="bg-BG" sz="2400" b="1" dirty="0" smtClean="0">
                <a:effectLst/>
              </a:rPr>
              <a:t>(в </a:t>
            </a:r>
            <a:r>
              <a:rPr lang="bg-BG" sz="2400" b="1" dirty="0">
                <a:effectLst/>
              </a:rPr>
              <a:t>% спрямо средната за</a:t>
            </a:r>
            <a:r>
              <a:rPr lang="bg-BG" sz="2400" b="1" baseline="0" dirty="0">
                <a:effectLst/>
              </a:rPr>
              <a:t> лицата над </a:t>
            </a:r>
            <a:r>
              <a:rPr lang="bg-BG" sz="2400" b="1" baseline="0" dirty="0" smtClean="0">
                <a:effectLst/>
              </a:rPr>
              <a:t>30 г</a:t>
            </a:r>
            <a:r>
              <a:rPr lang="bg-BG" sz="2400" b="1" baseline="0" dirty="0">
                <a:effectLst/>
              </a:rPr>
              <a:t>.</a:t>
            </a:r>
            <a:r>
              <a:rPr lang="bg-BG" sz="2400" b="1" dirty="0">
                <a:effectLst/>
              </a:rPr>
              <a:t>, предварителни данни 2012)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105228568571086"/>
          <c:y val="1.8838297386739719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4826353982348954E-2"/>
          <c:y val="0.28468208453330235"/>
          <c:w val="0.77025356618700325"/>
          <c:h val="0.59599282762921968"/>
        </c:manualLayout>
      </c:layout>
      <c:bar3DChart>
        <c:barDir val="col"/>
        <c:grouping val="clustered"/>
        <c:ser>
          <c:idx val="0"/>
          <c:order val="0"/>
          <c:tx>
            <c:strRef>
              <c:f>age!$D$1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1.3071893182390134E-2"/>
                  <c:y val="-3.168316831683169E-2"/>
                </c:manualLayout>
              </c:layout>
              <c:showVal val="1"/>
            </c:dLbl>
            <c:dLbl>
              <c:idx val="1"/>
              <c:layout>
                <c:manualLayout>
                  <c:x val="1.0893244318658447E-2"/>
                  <c:y val="-3.168316831683169E-2"/>
                </c:manualLayout>
              </c:layout>
              <c:showVal val="1"/>
            </c:dLbl>
            <c:dLbl>
              <c:idx val="2"/>
              <c:layout>
                <c:manualLayout>
                  <c:x val="6.535946591195072E-3"/>
                  <c:y val="-1.320132013201321E-2"/>
                </c:manualLayout>
              </c:layout>
              <c:showVal val="1"/>
            </c:dLbl>
            <c:dLbl>
              <c:idx val="3"/>
              <c:layout>
                <c:manualLayout>
                  <c:x val="1.3071893182390134E-2"/>
                  <c:y val="-1.8481848184818496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age!$A$4:$A$7</c:f>
              <c:strCache>
                <c:ptCount val="4"/>
                <c:pt idx="0">
                  <c:v>Общо</c:v>
                </c:pt>
                <c:pt idx="1">
                  <c:v> под 20г.</c:v>
                </c:pt>
                <c:pt idx="2">
                  <c:v>20 - 29</c:v>
                </c:pt>
                <c:pt idx="3">
                  <c:v>   30+ </c:v>
                </c:pt>
              </c:strCache>
            </c:strRef>
          </c:cat>
          <c:val>
            <c:numRef>
              <c:f>age!$C$4:$C$7</c:f>
              <c:numCache>
                <c:formatCode>0%</c:formatCode>
                <c:ptCount val="4"/>
                <c:pt idx="0">
                  <c:v>0.97792287626058483</c:v>
                </c:pt>
                <c:pt idx="1">
                  <c:v>0.47574640800150125</c:v>
                </c:pt>
                <c:pt idx="2">
                  <c:v>0.85756341559641269</c:v>
                </c:pt>
                <c:pt idx="3">
                  <c:v>1</c:v>
                </c:pt>
              </c:numCache>
            </c:numRef>
          </c:val>
        </c:ser>
        <c:shape val="box"/>
        <c:axId val="62595456"/>
        <c:axId val="62596992"/>
        <c:axId val="0"/>
      </c:bar3DChart>
      <c:catAx>
        <c:axId val="6259545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596992"/>
        <c:crosses val="autoZero"/>
        <c:auto val="1"/>
        <c:lblAlgn val="ctr"/>
        <c:lblOffset val="100"/>
      </c:catAx>
      <c:valAx>
        <c:axId val="6259699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595456"/>
        <c:crosses val="autoZero"/>
        <c:crossBetween val="between"/>
      </c:valAx>
    </c:plotArea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5.2: Плаващи годишни допълнителни плащания за</a:t>
            </a:r>
            <a:r>
              <a:rPr lang="bg-BG" sz="2400" b="1" baseline="0" dirty="0">
                <a:effectLst/>
              </a:rPr>
              <a:t> младите хора и тези над </a:t>
            </a:r>
            <a:r>
              <a:rPr lang="bg-BG" sz="2400" b="1" baseline="0" dirty="0" smtClean="0">
                <a:effectLst/>
              </a:rPr>
              <a:t>30 г</a:t>
            </a:r>
            <a:r>
              <a:rPr lang="bg-BG" sz="2400" b="1" baseline="0" dirty="0">
                <a:effectLst/>
              </a:rPr>
              <a:t>. </a:t>
            </a:r>
            <a:r>
              <a:rPr lang="bg-BG" sz="2400" b="1" dirty="0">
                <a:effectLst/>
              </a:rPr>
              <a:t> (в лв.)</a:t>
            </a:r>
            <a:endParaRPr lang="en-US" sz="2400" dirty="0">
              <a:effectLst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7.8552986026969668E-2"/>
          <c:y val="0.22267610914832828"/>
          <c:w val="0.72082724841280332"/>
          <c:h val="0.62805684500705017"/>
        </c:manualLayout>
      </c:layout>
      <c:bar3DChart>
        <c:barDir val="col"/>
        <c:grouping val="clustered"/>
        <c:ser>
          <c:idx val="0"/>
          <c:order val="0"/>
          <c:tx>
            <c:strRef>
              <c:f>age!$D$2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0"/>
              <c:layout>
                <c:manualLayout>
                  <c:x val="1.2016544605697435E-2"/>
                  <c:y val="-3.4893885390811515E-2"/>
                </c:manualLayout>
              </c:layout>
              <c:showVal val="1"/>
            </c:dLbl>
            <c:dLbl>
              <c:idx val="1"/>
              <c:layout>
                <c:manualLayout>
                  <c:x val="1.6823162447976419E-2"/>
                  <c:y val="-2.9525595330686646E-2"/>
                </c:manualLayout>
              </c:layout>
              <c:showVal val="1"/>
            </c:dLbl>
            <c:dLbl>
              <c:idx val="2"/>
              <c:layout>
                <c:manualLayout>
                  <c:x val="1.2016544605697435E-2"/>
                  <c:y val="-1.0736580120249698E-2"/>
                </c:manualLayout>
              </c:layout>
              <c:showVal val="1"/>
            </c:dLbl>
            <c:dLbl>
              <c:idx val="3"/>
              <c:layout>
                <c:manualLayout>
                  <c:x val="7.2099267634184632E-3"/>
                  <c:y val="-2.1473160240499417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age!$A$4:$A$7</c:f>
              <c:strCache>
                <c:ptCount val="4"/>
                <c:pt idx="0">
                  <c:v>Общо</c:v>
                </c:pt>
                <c:pt idx="1">
                  <c:v> под 20г.</c:v>
                </c:pt>
                <c:pt idx="2">
                  <c:v>20 - 29</c:v>
                </c:pt>
                <c:pt idx="3">
                  <c:v>   30+ </c:v>
                </c:pt>
              </c:strCache>
            </c:strRef>
          </c:cat>
          <c:val>
            <c:numRef>
              <c:f>age!$D$4:$D$7</c:f>
              <c:numCache>
                <c:formatCode>0</c:formatCode>
                <c:ptCount val="4"/>
                <c:pt idx="0">
                  <c:v>691.48501220967933</c:v>
                </c:pt>
                <c:pt idx="1">
                  <c:v>102.26946660713507</c:v>
                </c:pt>
                <c:pt idx="2">
                  <c:v>554.72024955033294</c:v>
                </c:pt>
                <c:pt idx="3">
                  <c:v>716.59961898572658</c:v>
                </c:pt>
              </c:numCache>
            </c:numRef>
          </c:val>
        </c:ser>
        <c:shape val="box"/>
        <c:axId val="62728448"/>
        <c:axId val="62730240"/>
        <c:axId val="0"/>
      </c:bar3DChart>
      <c:catAx>
        <c:axId val="6272844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730240"/>
        <c:crosses val="autoZero"/>
        <c:auto val="1"/>
        <c:lblAlgn val="ctr"/>
        <c:lblOffset val="100"/>
      </c:catAx>
      <c:valAx>
        <c:axId val="6273024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728448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5.3:</a:t>
            </a:r>
            <a:r>
              <a:rPr lang="bg-BG" sz="2400" b="1" baseline="0" dirty="0">
                <a:effectLst/>
              </a:rPr>
              <a:t> З</a:t>
            </a:r>
            <a:r>
              <a:rPr lang="bg-BG" sz="2400" b="1" dirty="0">
                <a:effectLst/>
              </a:rPr>
              <a:t>аконово регламентирани годишни плащания </a:t>
            </a:r>
            <a:r>
              <a:rPr lang="bg-BG" sz="2400" b="1" i="0" u="none" strike="noStrike" baseline="0" dirty="0">
                <a:effectLst/>
              </a:rPr>
              <a:t>за младите хора и тези над </a:t>
            </a:r>
            <a:r>
              <a:rPr lang="bg-BG" sz="2400" b="1" i="0" u="none" strike="noStrike" baseline="0" dirty="0" smtClean="0">
                <a:effectLst/>
              </a:rPr>
              <a:t>30 г</a:t>
            </a:r>
            <a:r>
              <a:rPr lang="bg-BG" sz="2400" b="1" i="0" u="none" strike="noStrike" baseline="0" dirty="0">
                <a:effectLst/>
              </a:rPr>
              <a:t>. </a:t>
            </a:r>
            <a:r>
              <a:rPr lang="bg-BG" sz="2400" b="1" i="0" baseline="0" dirty="0">
                <a:effectLst/>
              </a:rPr>
              <a:t>(в лв.)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effectLst/>
              </a:rPr>
              <a:t> </a:t>
            </a:r>
            <a:r>
              <a:rPr lang="bg-BG" sz="2400" b="1" dirty="0">
                <a:effectLst/>
              </a:rPr>
              <a:t> </a:t>
            </a:r>
            <a:endParaRPr lang="en-US" sz="2400" dirty="0">
              <a:effectLst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7.8552986026969668E-2"/>
          <c:y val="0.23006189161419768"/>
          <c:w val="0.71925448469464204"/>
          <c:h val="0.61739237140811964"/>
        </c:manualLayout>
      </c:layout>
      <c:bar3DChart>
        <c:barDir val="col"/>
        <c:grouping val="clustered"/>
        <c:ser>
          <c:idx val="0"/>
          <c:order val="0"/>
          <c:tx>
            <c:strRef>
              <c:f>age!$D$1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2.3581669678444609E-2"/>
                  <c:y val="-2.4223216259851625E-2"/>
                </c:manualLayout>
              </c:layout>
              <c:showVal val="1"/>
            </c:dLbl>
            <c:dLbl>
              <c:idx val="1"/>
              <c:layout>
                <c:manualLayout>
                  <c:x val="4.9053158173646694E-3"/>
                  <c:y val="-3.7094544940479347E-2"/>
                </c:manualLayout>
              </c:layout>
              <c:showVal val="1"/>
            </c:dLbl>
            <c:dLbl>
              <c:idx val="2"/>
              <c:layout>
                <c:manualLayout>
                  <c:x val="7.3579737260469945E-3"/>
                  <c:y val="-2.7202666289684891E-2"/>
                </c:manualLayout>
              </c:layout>
              <c:showVal val="1"/>
            </c:dLbl>
            <c:dLbl>
              <c:idx val="3"/>
              <c:layout>
                <c:manualLayout>
                  <c:x val="2.452657908682334E-2"/>
                  <c:y val="-3.4621575277780696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age!$A$4:$A$7</c:f>
              <c:strCache>
                <c:ptCount val="4"/>
                <c:pt idx="0">
                  <c:v>Общо</c:v>
                </c:pt>
                <c:pt idx="1">
                  <c:v> под 20г.</c:v>
                </c:pt>
                <c:pt idx="2">
                  <c:v>20 - 29</c:v>
                </c:pt>
                <c:pt idx="3">
                  <c:v>   30+ </c:v>
                </c:pt>
              </c:strCache>
            </c:strRef>
          </c:cat>
          <c:val>
            <c:numRef>
              <c:f>age!$G$4:$G$7</c:f>
              <c:numCache>
                <c:formatCode>0</c:formatCode>
                <c:ptCount val="4"/>
                <c:pt idx="0">
                  <c:v>927.04371943393642</c:v>
                </c:pt>
                <c:pt idx="1">
                  <c:v>382.71281276148898</c:v>
                </c:pt>
                <c:pt idx="2">
                  <c:v>687.09246990521797</c:v>
                </c:pt>
                <c:pt idx="3">
                  <c:v>970.36141128448492</c:v>
                </c:pt>
              </c:numCache>
            </c:numRef>
          </c:val>
        </c:ser>
        <c:shape val="box"/>
        <c:axId val="62755200"/>
        <c:axId val="62756736"/>
        <c:axId val="0"/>
      </c:bar3DChart>
      <c:catAx>
        <c:axId val="6275520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756736"/>
        <c:crosses val="autoZero"/>
        <c:auto val="1"/>
        <c:lblAlgn val="ctr"/>
        <c:lblOffset val="100"/>
      </c:catAx>
      <c:valAx>
        <c:axId val="62756736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755200"/>
        <c:crosses val="autoZero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5.4: </a:t>
            </a:r>
            <a:r>
              <a:rPr lang="en-US" sz="2400" b="1" dirty="0" err="1">
                <a:effectLst/>
              </a:rPr>
              <a:t>Средна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брутна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годишна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заплата</a:t>
            </a:r>
            <a:r>
              <a:rPr lang="bg-BG" sz="2400" b="1" dirty="0">
                <a:effectLst/>
              </a:rPr>
              <a:t> (предварителни данни </a:t>
            </a:r>
            <a:r>
              <a:rPr lang="bg-BG" sz="2400" b="1" dirty="0" smtClean="0">
                <a:effectLst/>
              </a:rPr>
              <a:t>2012 г</a:t>
            </a:r>
            <a:r>
              <a:rPr lang="bg-BG" sz="2400" b="1" dirty="0">
                <a:effectLst/>
              </a:rPr>
              <a:t>.) и нейната структура </a:t>
            </a:r>
            <a:r>
              <a:rPr lang="bg-BG" sz="2400" b="1" i="0" u="none" strike="noStrike" baseline="0" dirty="0">
                <a:effectLst/>
              </a:rPr>
              <a:t>за младите хора и тези над </a:t>
            </a:r>
            <a:r>
              <a:rPr lang="bg-BG" sz="2400" b="1" i="0" u="none" strike="noStrike" baseline="0" dirty="0" smtClean="0">
                <a:effectLst/>
              </a:rPr>
              <a:t>30 г</a:t>
            </a:r>
            <a:r>
              <a:rPr lang="bg-BG" sz="2400" b="1" i="0" u="none" strike="noStrike" baseline="0" dirty="0">
                <a:effectLst/>
              </a:rPr>
              <a:t>.  (в лева, предварителни данни за </a:t>
            </a:r>
            <a:r>
              <a:rPr lang="bg-BG" sz="2400" b="1" i="0" u="none" strike="noStrike" baseline="0" dirty="0" smtClean="0">
                <a:effectLst/>
              </a:rPr>
              <a:t>2012 г</a:t>
            </a:r>
            <a:r>
              <a:rPr lang="bg-BG" sz="2400" b="1" i="0" u="none" strike="noStrike" baseline="0" dirty="0">
                <a:effectLst/>
              </a:rPr>
              <a:t>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1799078114909171"/>
          <c:y val="2.2394312243466795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5112630588347495E-2"/>
          <c:y val="0.30208058348396316"/>
          <c:w val="0.72116533844767161"/>
          <c:h val="0.60716218581761972"/>
        </c:manualLayout>
      </c:layout>
      <c:bar3DChart>
        <c:barDir val="col"/>
        <c:grouping val="stacked"/>
        <c:ser>
          <c:idx val="0"/>
          <c:order val="0"/>
          <c:tx>
            <c:strRef>
              <c:f>age!$D$2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1"/>
              <c:layout>
                <c:manualLayout>
                  <c:x val="3.0684424232272525E-3"/>
                  <c:y val="2.0927749732157302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age!$A$4:$A$7</c:f>
              <c:strCache>
                <c:ptCount val="4"/>
                <c:pt idx="0">
                  <c:v>Общо</c:v>
                </c:pt>
                <c:pt idx="1">
                  <c:v> под 20г.</c:v>
                </c:pt>
                <c:pt idx="2">
                  <c:v>20 - 29</c:v>
                </c:pt>
                <c:pt idx="3">
                  <c:v>   30+ </c:v>
                </c:pt>
              </c:strCache>
            </c:strRef>
          </c:cat>
          <c:val>
            <c:numRef>
              <c:f>age!$D$4:$D$7</c:f>
              <c:numCache>
                <c:formatCode>0</c:formatCode>
                <c:ptCount val="4"/>
                <c:pt idx="0">
                  <c:v>691.48501220967933</c:v>
                </c:pt>
                <c:pt idx="1">
                  <c:v>102.26946660713507</c:v>
                </c:pt>
                <c:pt idx="2">
                  <c:v>554.72024955033294</c:v>
                </c:pt>
                <c:pt idx="3">
                  <c:v>716.59961898572658</c:v>
                </c:pt>
              </c:numCache>
            </c:numRef>
          </c:val>
        </c:ser>
        <c:ser>
          <c:idx val="1"/>
          <c:order val="1"/>
          <c:tx>
            <c:strRef>
              <c:f>age!$G$2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dLbl>
              <c:idx val="1"/>
              <c:layout>
                <c:manualLayout>
                  <c:x val="3.1136398469978244E-3"/>
                  <c:y val="5.8689813920172293E-4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val>
            <c:numRef>
              <c:f>age!$G$4:$G$7</c:f>
              <c:numCache>
                <c:formatCode>0</c:formatCode>
                <c:ptCount val="4"/>
                <c:pt idx="0">
                  <c:v>927.04371943393642</c:v>
                </c:pt>
                <c:pt idx="1">
                  <c:v>382.71281276148898</c:v>
                </c:pt>
                <c:pt idx="2">
                  <c:v>687.09246990521797</c:v>
                </c:pt>
                <c:pt idx="3">
                  <c:v>970.36141128448492</c:v>
                </c:pt>
              </c:numCache>
            </c:numRef>
          </c:val>
        </c:ser>
        <c:ser>
          <c:idx val="2"/>
          <c:order val="2"/>
          <c:tx>
            <c:strRef>
              <c:f>age!$J$2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val>
            <c:numRef>
              <c:f>age!$J$4:$J$7</c:f>
              <c:numCache>
                <c:formatCode>0</c:formatCode>
                <c:ptCount val="4"/>
                <c:pt idx="0">
                  <c:v>7572.4712683562984</c:v>
                </c:pt>
                <c:pt idx="1">
                  <c:v>3986.3163701341323</c:v>
                </c:pt>
                <c:pt idx="2">
                  <c:v>6817.989892878868</c:v>
                </c:pt>
                <c:pt idx="3">
                  <c:v>7711.5306331470701</c:v>
                </c:pt>
              </c:numCache>
            </c:numRef>
          </c:val>
        </c:ser>
        <c:shape val="box"/>
        <c:axId val="62698240"/>
        <c:axId val="62699776"/>
        <c:axId val="0"/>
      </c:bar3DChart>
      <c:catAx>
        <c:axId val="6269824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699776"/>
        <c:crosses val="autoZero"/>
        <c:auto val="1"/>
        <c:lblAlgn val="ctr"/>
        <c:lblOffset val="100"/>
      </c:catAx>
      <c:valAx>
        <c:axId val="62699776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2698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8"/>
          <c:h val="0.41593472555061073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6.1: </a:t>
            </a:r>
            <a:r>
              <a:rPr lang="en-US" sz="2400" b="1" dirty="0" err="1">
                <a:effectLst/>
              </a:rPr>
              <a:t>Средна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брутна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годишна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заплата</a:t>
            </a:r>
            <a:r>
              <a:rPr lang="bg-BG" sz="2400" b="1" dirty="0">
                <a:effectLst/>
              </a:rPr>
              <a:t> </a:t>
            </a:r>
            <a:r>
              <a:rPr lang="bg-BG" sz="2400" b="1" i="0" baseline="0" dirty="0">
                <a:effectLst/>
              </a:rPr>
              <a:t>по образование за младите </a:t>
            </a:r>
            <a:r>
              <a:rPr lang="bg-BG" sz="2400" b="1" i="0" baseline="0" dirty="0" smtClean="0">
                <a:effectLst/>
              </a:rPr>
              <a:t>20-29 г</a:t>
            </a:r>
            <a:r>
              <a:rPr lang="bg-BG" sz="2400" b="1" i="0" baseline="0" dirty="0">
                <a:effectLst/>
              </a:rPr>
              <a:t>.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(в % спрямо средната за</a:t>
            </a:r>
            <a:r>
              <a:rPr lang="bg-BG" sz="2400" b="1" baseline="0" dirty="0">
                <a:effectLst/>
              </a:rPr>
              <a:t> лицата със средно образование</a:t>
            </a:r>
            <a:r>
              <a:rPr lang="bg-BG" sz="2400" b="1" dirty="0">
                <a:effectLst/>
              </a:rPr>
              <a:t>, предварителни данни </a:t>
            </a:r>
            <a:r>
              <a:rPr lang="bg-BG" sz="2400" b="1" dirty="0" smtClean="0">
                <a:effectLst/>
              </a:rPr>
              <a:t>2012 г.)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105228568571086"/>
          <c:y val="1.8838297386739719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1448988480780106"/>
          <c:y val="0.28728089186871475"/>
          <c:w val="0.61627371789516461"/>
          <c:h val="0.58807203555001153"/>
        </c:manualLayout>
      </c:layout>
      <c:bar3DChart>
        <c:barDir val="col"/>
        <c:grouping val="clustered"/>
        <c:ser>
          <c:idx val="0"/>
          <c:order val="0"/>
          <c:tx>
            <c:strRef>
              <c:f>educ!$D$1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1.5257501662192405E-2"/>
                  <c:y val="-1.0570305431888541E-2"/>
                </c:manualLayout>
              </c:layout>
              <c:showVal val="1"/>
            </c:dLbl>
            <c:dLbl>
              <c:idx val="1"/>
              <c:layout>
                <c:manualLayout>
                  <c:x val="2.6155717135186916E-2"/>
                  <c:y val="-5.2851527159442739E-3"/>
                </c:manualLayout>
              </c:layout>
              <c:showVal val="1"/>
            </c:dLbl>
            <c:dLbl>
              <c:idx val="2"/>
              <c:layout>
                <c:manualLayout>
                  <c:x val="1.7437144756791298E-2"/>
                  <c:y val="-3.1710916295665595E-2"/>
                </c:manualLayout>
              </c:layout>
              <c:showVal val="1"/>
            </c:dLbl>
            <c:dLbl>
              <c:idx val="3"/>
              <c:layout>
                <c:manualLayout>
                  <c:x val="1.9616787851390139E-2"/>
                  <c:y val="-1.0570305431888541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educ!$A$4:$A$7</c:f>
              <c:strCache>
                <c:ptCount val="4"/>
                <c:pt idx="0">
                  <c:v>Общо</c:v>
                </c:pt>
                <c:pt idx="1">
                  <c:v>Основно</c:v>
                </c:pt>
                <c:pt idx="2">
                  <c:v>Средно   </c:v>
                </c:pt>
                <c:pt idx="3">
                  <c:v> Висше    </c:v>
                </c:pt>
              </c:strCache>
            </c:strRef>
          </c:cat>
          <c:val>
            <c:numRef>
              <c:f>educ!$C$4:$C$7</c:f>
              <c:numCache>
                <c:formatCode>0%</c:formatCode>
                <c:ptCount val="4"/>
                <c:pt idx="0">
                  <c:v>1.2422820856747807</c:v>
                </c:pt>
                <c:pt idx="1">
                  <c:v>0.88837784114748919</c:v>
                </c:pt>
                <c:pt idx="2">
                  <c:v>1</c:v>
                </c:pt>
                <c:pt idx="3">
                  <c:v>1.8533342942072548</c:v>
                </c:pt>
              </c:numCache>
            </c:numRef>
          </c:val>
        </c:ser>
        <c:shape val="box"/>
        <c:axId val="62791040"/>
        <c:axId val="62846080"/>
        <c:axId val="0"/>
      </c:bar3DChart>
      <c:catAx>
        <c:axId val="6279104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800" b="1"/>
            </a:pPr>
            <a:endParaRPr lang="bg-BG"/>
          </a:p>
        </c:txPr>
        <c:crossAx val="62846080"/>
        <c:crosses val="autoZero"/>
        <c:auto val="1"/>
        <c:lblAlgn val="ctr"/>
        <c:lblOffset val="100"/>
      </c:catAx>
      <c:valAx>
        <c:axId val="6284608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791040"/>
        <c:crosses val="autoZero"/>
        <c:crossBetween val="between"/>
      </c:valAx>
    </c:plotArea>
    <c:plotVisOnly val="1"/>
    <c:dispBlanksAs val="gap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6.2: Плаващи годишни допълнителни плащания </a:t>
            </a:r>
            <a:r>
              <a:rPr lang="bg-BG" sz="2400" b="1" i="0" baseline="0" dirty="0">
                <a:effectLst/>
              </a:rPr>
              <a:t>за младите </a:t>
            </a:r>
            <a:r>
              <a:rPr lang="bg-BG" sz="2400" b="1" i="0" baseline="0" dirty="0" smtClean="0">
                <a:effectLst/>
              </a:rPr>
              <a:t>20-29 г</a:t>
            </a:r>
            <a:r>
              <a:rPr lang="bg-BG" sz="2400" b="1" i="0" baseline="0" dirty="0">
                <a:effectLst/>
              </a:rPr>
              <a:t>.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по образование (в лв.)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264868635193139"/>
          <c:y val="1.6096579476861182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8552986026969668E-2"/>
          <c:y val="0.22267610914832828"/>
          <c:w val="0.69904075977548641"/>
          <c:h val="0.63610513474548125"/>
        </c:manualLayout>
      </c:layout>
      <c:bar3DChart>
        <c:barDir val="col"/>
        <c:grouping val="clustered"/>
        <c:ser>
          <c:idx val="0"/>
          <c:order val="0"/>
          <c:tx>
            <c:strRef>
              <c:f>educ!$D$2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0"/>
              <c:layout>
                <c:manualLayout>
                  <c:x val="1.7437110066177149E-2"/>
                  <c:y val="-2.2196122681875725E-2"/>
                </c:manualLayout>
              </c:layout>
              <c:showVal val="1"/>
            </c:dLbl>
            <c:dLbl>
              <c:idx val="1"/>
              <c:layout>
                <c:manualLayout>
                  <c:x val="1.743714475679134E-2"/>
                  <c:y val="-2.1473160240499417E-2"/>
                </c:manualLayout>
              </c:layout>
              <c:showVal val="1"/>
            </c:dLbl>
            <c:dLbl>
              <c:idx val="2"/>
              <c:layout>
                <c:manualLayout>
                  <c:x val="1.9616787851390219E-2"/>
                  <c:y val="-1.0736580120249698E-2"/>
                </c:manualLayout>
              </c:layout>
              <c:showVal val="1"/>
            </c:dLbl>
            <c:dLbl>
              <c:idx val="3"/>
              <c:layout>
                <c:manualLayout>
                  <c:x val="1.0898215472994551E-2"/>
                  <c:y val="-1.3420725150312143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800" b="1"/>
                </a:pPr>
                <a:endParaRPr lang="bg-BG"/>
              </a:p>
            </c:txPr>
            <c:showVal val="1"/>
          </c:dLbls>
          <c:cat>
            <c:strRef>
              <c:f>educ!$A$4:$A$7</c:f>
              <c:strCache>
                <c:ptCount val="4"/>
                <c:pt idx="0">
                  <c:v>Общо</c:v>
                </c:pt>
                <c:pt idx="1">
                  <c:v>Основно</c:v>
                </c:pt>
                <c:pt idx="2">
                  <c:v>Средно   </c:v>
                </c:pt>
                <c:pt idx="3">
                  <c:v> Висше    </c:v>
                </c:pt>
              </c:strCache>
            </c:strRef>
          </c:cat>
          <c:val>
            <c:numRef>
              <c:f>educ!$D$4:$D$7</c:f>
              <c:numCache>
                <c:formatCode>0</c:formatCode>
                <c:ptCount val="4"/>
                <c:pt idx="0">
                  <c:v>554.72019540424526</c:v>
                </c:pt>
                <c:pt idx="1">
                  <c:v>224.74574065217038</c:v>
                </c:pt>
                <c:pt idx="2">
                  <c:v>349.24269765508421</c:v>
                </c:pt>
                <c:pt idx="3">
                  <c:v>1077.6166391693712</c:v>
                </c:pt>
              </c:numCache>
            </c:numRef>
          </c:val>
        </c:ser>
        <c:shape val="box"/>
        <c:axId val="62883712"/>
        <c:axId val="62885248"/>
        <c:axId val="0"/>
      </c:bar3DChart>
      <c:catAx>
        <c:axId val="6288371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885248"/>
        <c:crosses val="autoZero"/>
        <c:auto val="1"/>
        <c:lblAlgn val="ctr"/>
        <c:lblOffset val="100"/>
      </c:catAx>
      <c:valAx>
        <c:axId val="62885248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883712"/>
        <c:crosses val="autoZero"/>
        <c:crossBetween val="between"/>
      </c:valAx>
    </c:plotArea>
    <c:plotVisOnly val="1"/>
    <c:dispBlanksAs val="gap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6.3:</a:t>
            </a:r>
            <a:r>
              <a:rPr lang="bg-BG" sz="2400" b="1" baseline="0" dirty="0">
                <a:effectLst/>
              </a:rPr>
              <a:t> </a:t>
            </a:r>
            <a:r>
              <a:rPr lang="bg-BG" sz="2400" b="1" dirty="0">
                <a:effectLst/>
              </a:rPr>
              <a:t>Законово регламентирани годишни плащания за младите </a:t>
            </a:r>
            <a:r>
              <a:rPr lang="bg-BG" sz="2400" b="1" dirty="0" smtClean="0">
                <a:effectLst/>
              </a:rPr>
              <a:t>20-29 г</a:t>
            </a:r>
            <a:r>
              <a:rPr lang="bg-BG" sz="2400" b="1" dirty="0">
                <a:effectLst/>
              </a:rPr>
              <a:t>.</a:t>
            </a:r>
            <a:endParaRPr lang="en-US" sz="2400" b="1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по образование (в лв.)</a:t>
            </a:r>
            <a:endParaRPr lang="en-US" sz="2400" b="1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>
                <a:effectLst/>
              </a:rPr>
              <a:t> </a:t>
            </a:r>
            <a:r>
              <a:rPr lang="bg-BG" sz="2400" b="1" dirty="0">
                <a:effectLst/>
              </a:rPr>
              <a:t>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4288376646147119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8552986026969668E-2"/>
          <c:y val="0.23006189161419768"/>
          <c:w val="0.64567467008480195"/>
          <c:h val="0.61739237140811964"/>
        </c:manualLayout>
      </c:layout>
      <c:bar3DChart>
        <c:barDir val="col"/>
        <c:grouping val="clustered"/>
        <c:ser>
          <c:idx val="0"/>
          <c:order val="0"/>
          <c:tx>
            <c:strRef>
              <c:f>educ!$D$1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2.3976074040588043E-2"/>
                  <c:y val="-2.7202666289684842E-2"/>
                </c:manualLayout>
              </c:layout>
              <c:showVal val="1"/>
            </c:dLbl>
            <c:dLbl>
              <c:idx val="1"/>
              <c:layout>
                <c:manualLayout>
                  <c:x val="2.1796430945989077E-2"/>
                  <c:y val="-1.7310787638890351E-2"/>
                </c:manualLayout>
              </c:layout>
              <c:showVal val="1"/>
            </c:dLbl>
            <c:dLbl>
              <c:idx val="2"/>
              <c:layout>
                <c:manualLayout>
                  <c:x val="1.0898273292332193E-2"/>
                  <c:y val="-1.5986395819848169E-2"/>
                </c:manualLayout>
              </c:layout>
              <c:showVal val="1"/>
            </c:dLbl>
            <c:dLbl>
              <c:idx val="3"/>
              <c:layout>
                <c:manualLayout>
                  <c:x val="2.1796430945989129E-2"/>
                  <c:y val="-2.4729696626986208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800" b="1"/>
                </a:pPr>
                <a:endParaRPr lang="bg-BG"/>
              </a:p>
            </c:txPr>
            <c:showVal val="1"/>
          </c:dLbls>
          <c:cat>
            <c:strRef>
              <c:f>educ!$A$4:$A$7</c:f>
              <c:strCache>
                <c:ptCount val="4"/>
                <c:pt idx="0">
                  <c:v>Общо</c:v>
                </c:pt>
                <c:pt idx="1">
                  <c:v>Основно</c:v>
                </c:pt>
                <c:pt idx="2">
                  <c:v>Средно   </c:v>
                </c:pt>
                <c:pt idx="3">
                  <c:v> Висше    </c:v>
                </c:pt>
              </c:strCache>
            </c:strRef>
          </c:cat>
          <c:val>
            <c:numRef>
              <c:f>educ!$G$4:$G$7</c:f>
              <c:numCache>
                <c:formatCode>0</c:formatCode>
                <c:ptCount val="4"/>
                <c:pt idx="0">
                  <c:v>687.09246990521797</c:v>
                </c:pt>
                <c:pt idx="1">
                  <c:v>505.96021488863937</c:v>
                </c:pt>
                <c:pt idx="2">
                  <c:v>565.07208072605101</c:v>
                </c:pt>
                <c:pt idx="3">
                  <c:v>995.28943040920626</c:v>
                </c:pt>
              </c:numCache>
            </c:numRef>
          </c:val>
        </c:ser>
        <c:shape val="box"/>
        <c:axId val="62988288"/>
        <c:axId val="62989824"/>
        <c:axId val="0"/>
      </c:bar3DChart>
      <c:catAx>
        <c:axId val="6298828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989824"/>
        <c:crosses val="autoZero"/>
        <c:auto val="1"/>
        <c:lblAlgn val="ctr"/>
        <c:lblOffset val="100"/>
      </c:catAx>
      <c:valAx>
        <c:axId val="62989824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988288"/>
        <c:crosses val="autoZero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6.4: </a:t>
            </a:r>
            <a:r>
              <a:rPr lang="en-US" sz="2400" b="1" dirty="0" err="1">
                <a:effectLst/>
              </a:rPr>
              <a:t>Средна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брутна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годишна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заплата</a:t>
            </a:r>
            <a:r>
              <a:rPr lang="bg-BG" sz="2400" b="1" dirty="0">
                <a:effectLst/>
              </a:rPr>
              <a:t> (предварителни данни </a:t>
            </a:r>
            <a:r>
              <a:rPr lang="bg-BG" sz="2400" b="1" dirty="0" smtClean="0">
                <a:effectLst/>
              </a:rPr>
              <a:t>2012 г</a:t>
            </a:r>
            <a:r>
              <a:rPr lang="bg-BG" sz="2400" b="1" dirty="0">
                <a:effectLst/>
              </a:rPr>
              <a:t>.) и нейната структура за младите </a:t>
            </a:r>
            <a:r>
              <a:rPr lang="bg-BG" sz="2400" b="1" dirty="0" smtClean="0">
                <a:effectLst/>
              </a:rPr>
              <a:t>20-29 г</a:t>
            </a:r>
            <a:r>
              <a:rPr lang="bg-BG" sz="2400" b="1" dirty="0">
                <a:effectLst/>
              </a:rPr>
              <a:t>. </a:t>
            </a:r>
            <a:r>
              <a:rPr lang="bg-BG" sz="2400" b="1" i="0" u="none" strike="noStrike" baseline="0" dirty="0">
                <a:effectLst/>
              </a:rPr>
              <a:t>по образование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4.2661679392950312E-2"/>
          <c:y val="1.230428574124515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6594156238043262E-2"/>
          <c:y val="0.25800340034127839"/>
          <c:w val="0.70301102679865468"/>
          <c:h val="0.65123931124285561"/>
        </c:manualLayout>
      </c:layout>
      <c:bar3DChart>
        <c:barDir val="col"/>
        <c:grouping val="stacked"/>
        <c:ser>
          <c:idx val="0"/>
          <c:order val="0"/>
          <c:tx>
            <c:strRef>
              <c:f>educ!$D$2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1"/>
              <c:layout>
                <c:manualLayout>
                  <c:x val="3.247454669316985E-3"/>
                  <c:y val="1.0973860092443105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educ!$A$4:$A$7</c:f>
              <c:strCache>
                <c:ptCount val="4"/>
                <c:pt idx="0">
                  <c:v>Общо</c:v>
                </c:pt>
                <c:pt idx="1">
                  <c:v>Основно</c:v>
                </c:pt>
                <c:pt idx="2">
                  <c:v>Средно   </c:v>
                </c:pt>
                <c:pt idx="3">
                  <c:v> Висше    </c:v>
                </c:pt>
              </c:strCache>
            </c:strRef>
          </c:cat>
          <c:val>
            <c:numRef>
              <c:f>educ!$D$4:$D$7</c:f>
              <c:numCache>
                <c:formatCode>0</c:formatCode>
                <c:ptCount val="4"/>
                <c:pt idx="0">
                  <c:v>554.72019540424526</c:v>
                </c:pt>
                <c:pt idx="1">
                  <c:v>224.74574065217038</c:v>
                </c:pt>
                <c:pt idx="2">
                  <c:v>349.24269765508421</c:v>
                </c:pt>
                <c:pt idx="3">
                  <c:v>1077.6166391693712</c:v>
                </c:pt>
              </c:numCache>
            </c:numRef>
          </c:val>
        </c:ser>
        <c:ser>
          <c:idx val="1"/>
          <c:order val="1"/>
          <c:tx>
            <c:strRef>
              <c:f>age!$G$2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dLbl>
              <c:idx val="1"/>
              <c:layout>
                <c:manualLayout>
                  <c:x val="3.4651259367096876E-3"/>
                  <c:y val="2.7548709249391426E-3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educ!$A$4:$A$7</c:f>
              <c:strCache>
                <c:ptCount val="4"/>
                <c:pt idx="0">
                  <c:v>Общо</c:v>
                </c:pt>
                <c:pt idx="1">
                  <c:v>Основно</c:v>
                </c:pt>
                <c:pt idx="2">
                  <c:v>Средно   </c:v>
                </c:pt>
                <c:pt idx="3">
                  <c:v> Висше    </c:v>
                </c:pt>
              </c:strCache>
            </c:strRef>
          </c:cat>
          <c:val>
            <c:numRef>
              <c:f>age!$G$4:$G$7</c:f>
              <c:numCache>
                <c:formatCode>0</c:formatCode>
                <c:ptCount val="4"/>
                <c:pt idx="0">
                  <c:v>927.04371943393642</c:v>
                </c:pt>
                <c:pt idx="1">
                  <c:v>382.71281276148898</c:v>
                </c:pt>
                <c:pt idx="2">
                  <c:v>687.09246990521797</c:v>
                </c:pt>
                <c:pt idx="3">
                  <c:v>970.36141128448492</c:v>
                </c:pt>
              </c:numCache>
            </c:numRef>
          </c:val>
        </c:ser>
        <c:ser>
          <c:idx val="2"/>
          <c:order val="2"/>
          <c:tx>
            <c:strRef>
              <c:f>educ!$J$2</c:f>
              <c:strCache>
                <c:ptCount val="1"/>
                <c:pt idx="0">
                  <c:v>в т.ч. остатък от брутната годишна заплата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400" b="1"/>
                </a:pPr>
                <a:endParaRPr lang="bg-BG"/>
              </a:p>
            </c:txPr>
            <c:showVal val="1"/>
          </c:dLbls>
          <c:cat>
            <c:strRef>
              <c:f>educ!$A$4:$A$7</c:f>
              <c:strCache>
                <c:ptCount val="4"/>
                <c:pt idx="0">
                  <c:v>Общо</c:v>
                </c:pt>
                <c:pt idx="1">
                  <c:v>Основно</c:v>
                </c:pt>
                <c:pt idx="2">
                  <c:v>Средно   </c:v>
                </c:pt>
                <c:pt idx="3">
                  <c:v> Висше    </c:v>
                </c:pt>
              </c:strCache>
            </c:strRef>
          </c:cat>
          <c:val>
            <c:numRef>
              <c:f>educ!$J$4:$J$7</c:f>
              <c:numCache>
                <c:formatCode>0</c:formatCode>
                <c:ptCount val="4"/>
                <c:pt idx="0">
                  <c:v>6817.989892878868</c:v>
                </c:pt>
                <c:pt idx="1">
                  <c:v>5033.001090220966</c:v>
                </c:pt>
                <c:pt idx="2">
                  <c:v>5573.5857892600925</c:v>
                </c:pt>
                <c:pt idx="3">
                  <c:v>9951.3425332341067</c:v>
                </c:pt>
              </c:numCache>
            </c:numRef>
          </c:val>
        </c:ser>
        <c:shape val="box"/>
        <c:axId val="63078784"/>
        <c:axId val="63080320"/>
        <c:axId val="0"/>
      </c:bar3DChart>
      <c:catAx>
        <c:axId val="630787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3080320"/>
        <c:crosses val="autoZero"/>
        <c:auto val="1"/>
        <c:lblAlgn val="ctr"/>
        <c:lblOffset val="100"/>
      </c:catAx>
      <c:valAx>
        <c:axId val="6308032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3078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8"/>
          <c:h val="0.41593472555061073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6.5: Годишна</a:t>
            </a:r>
            <a:r>
              <a:rPr lang="bg-BG" sz="2400" b="1" baseline="0" dirty="0">
                <a:effectLst/>
              </a:rPr>
              <a:t> вероятност за запазване на </a:t>
            </a:r>
            <a:r>
              <a:rPr lang="bg-BG" sz="2400" b="1" baseline="0" dirty="0" smtClean="0">
                <a:effectLst/>
              </a:rPr>
              <a:t>състоянието на заетост </a:t>
            </a:r>
            <a:r>
              <a:rPr lang="bg-BG" sz="2400" b="1" baseline="0" dirty="0">
                <a:effectLst/>
              </a:rPr>
              <a:t>по образование </a:t>
            </a:r>
            <a:r>
              <a:rPr lang="bg-BG" sz="2400" b="1" i="0" baseline="0" dirty="0">
                <a:effectLst/>
              </a:rPr>
              <a:t>за младите хора </a:t>
            </a:r>
            <a:r>
              <a:rPr lang="bg-BG" sz="2400" b="1" i="0" baseline="0" dirty="0" smtClean="0">
                <a:effectLst/>
              </a:rPr>
              <a:t>15-29 г</a:t>
            </a:r>
            <a:r>
              <a:rPr lang="bg-BG" sz="2400" b="1" i="0" baseline="0" dirty="0">
                <a:effectLst/>
              </a:rPr>
              <a:t>., България </a:t>
            </a:r>
            <a:r>
              <a:rPr lang="bg-BG" sz="2400" b="1" dirty="0" smtClean="0">
                <a:effectLst/>
              </a:rPr>
              <a:t>2010-2011 г.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105228568571086"/>
          <c:y val="1.8838297386739719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1448988480780106"/>
          <c:y val="0.24503666744627231"/>
          <c:w val="0.72956345880921181"/>
          <c:h val="0.6303162599724534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1. Вероятност за запазване на състоянието на заетост с средно образование по възрастови групи</c:v>
                </c:pt>
              </c:strCache>
            </c:strRef>
          </c:tx>
          <c:dLbls>
            <c:dLbl>
              <c:idx val="0"/>
              <c:layout>
                <c:manualLayout>
                  <c:x val="1.3071893182390134E-2"/>
                  <c:y val="-3.4323432343234324E-2"/>
                </c:manualLayout>
              </c:layout>
              <c:showVal val="1"/>
            </c:dLbl>
            <c:dLbl>
              <c:idx val="1"/>
              <c:layout>
                <c:manualLayout>
                  <c:x val="1.5250542046121826E-2"/>
                  <c:y val="-3.6963696369636964E-2"/>
                </c:manualLayout>
              </c:layout>
              <c:numFmt formatCode="0.0%" sourceLinked="0"/>
              <c:spPr/>
              <c:txPr>
                <a:bodyPr/>
                <a:lstStyle/>
                <a:p>
                  <a:pPr algn="ctr" rtl="0">
                    <a:defRPr lang="en-US"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Val val="1"/>
            </c:dLbl>
            <c:dLbl>
              <c:idx val="2"/>
              <c:layout>
                <c:manualLayout>
                  <c:x val="2.5956926626861731E-2"/>
                  <c:y val="-3.5841400207417655E-2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Sheet1!$H$3:$J$3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Sheet1!$H$11:$J$11</c:f>
              <c:numCache>
                <c:formatCode>0.00%</c:formatCode>
                <c:ptCount val="3"/>
                <c:pt idx="0">
                  <c:v>0.88200000000000001</c:v>
                </c:pt>
                <c:pt idx="1">
                  <c:v>0.91100000000000003</c:v>
                </c:pt>
                <c:pt idx="2">
                  <c:v>0.93600000000000005</c:v>
                </c:pt>
              </c:numCache>
            </c:numRef>
          </c:val>
        </c:ser>
        <c:shape val="box"/>
        <c:axId val="62946304"/>
        <c:axId val="62952192"/>
        <c:axId val="0"/>
      </c:bar3DChart>
      <c:catAx>
        <c:axId val="6294630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2952192"/>
        <c:crosses val="autoZero"/>
        <c:auto val="1"/>
        <c:lblAlgn val="ctr"/>
        <c:lblOffset val="100"/>
      </c:catAx>
      <c:valAx>
        <c:axId val="62952192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2946304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1.4: </a:t>
            </a:r>
            <a:r>
              <a:rPr lang="en-US" sz="2400" b="1" dirty="0" err="1">
                <a:effectLst/>
              </a:rPr>
              <a:t>Средна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брутна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годишна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заплата</a:t>
            </a:r>
            <a:r>
              <a:rPr lang="bg-BG" sz="2400" b="1" dirty="0">
                <a:effectLst/>
              </a:rPr>
              <a:t> и нейната</a:t>
            </a:r>
            <a:r>
              <a:rPr lang="bg-BG" sz="2400" b="1" baseline="0" dirty="0">
                <a:effectLst/>
              </a:rPr>
              <a:t> структура според вида на КТД </a:t>
            </a:r>
            <a:r>
              <a:rPr lang="bg-BG" sz="2400" b="1" dirty="0">
                <a:effectLst/>
              </a:rPr>
              <a:t>(в лева, </a:t>
            </a:r>
            <a:r>
              <a:rPr lang="bg-BG" sz="2400" b="1" i="0" u="none" strike="noStrike" baseline="0" dirty="0">
                <a:effectLst/>
              </a:rPr>
              <a:t>предварителни данни </a:t>
            </a:r>
            <a:r>
              <a:rPr lang="bg-BG" sz="2400" b="1" i="0" u="none" strike="noStrike" baseline="0" dirty="0" smtClean="0">
                <a:effectLst/>
              </a:rPr>
              <a:t>2012 г</a:t>
            </a:r>
            <a:r>
              <a:rPr lang="bg-BG" sz="2400" b="1" i="0" u="none" strike="noStrike" baseline="0" dirty="0">
                <a:effectLst/>
              </a:rPr>
              <a:t>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4140770085015444"/>
          <c:y val="1.429812912181963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2872612311828709E-2"/>
          <c:y val="0.25749983395895842"/>
          <c:w val="0.70301102679865468"/>
          <c:h val="0.58339747628905703"/>
        </c:manualLayout>
      </c:layout>
      <c:bar3DChart>
        <c:barDir val="col"/>
        <c:grouping val="stacked"/>
        <c:ser>
          <c:idx val="0"/>
          <c:order val="0"/>
          <c:tx>
            <c:strRef>
              <c:f>Sheet1!$D$2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cat>
            <c:strRef>
              <c:f>Sheet1!$A$4:$A$7</c:f>
              <c:strCache>
                <c:ptCount val="4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На ниво отрасъл или бранш</c:v>
                </c:pt>
                <c:pt idx="3">
                  <c:v>На ниво предприятие</c:v>
                </c:pt>
              </c:strCache>
            </c:strRef>
          </c:cat>
          <c:val>
            <c:numRef>
              <c:f>Sheet1!$D$4:$D$7</c:f>
              <c:numCache>
                <c:formatCode>0</c:formatCode>
                <c:ptCount val="4"/>
                <c:pt idx="0">
                  <c:v>691.48501220967921</c:v>
                </c:pt>
                <c:pt idx="1">
                  <c:v>465.31898937153267</c:v>
                </c:pt>
                <c:pt idx="2">
                  <c:v>1083.9412516383179</c:v>
                </c:pt>
                <c:pt idx="3">
                  <c:v>1224.0115525292399</c:v>
                </c:pt>
              </c:numCache>
            </c:numRef>
          </c:val>
        </c:ser>
        <c:ser>
          <c:idx val="1"/>
          <c:order val="1"/>
          <c:tx>
            <c:strRef>
              <c:f>Sheet1!$G$2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val>
            <c:numRef>
              <c:f>Sheet1!$G$4:$G$7</c:f>
              <c:numCache>
                <c:formatCode>0</c:formatCode>
                <c:ptCount val="4"/>
                <c:pt idx="0">
                  <c:v>927.04371943393642</c:v>
                </c:pt>
                <c:pt idx="1">
                  <c:v>704.0430289483171</c:v>
                </c:pt>
                <c:pt idx="2">
                  <c:v>1434.9823730024466</c:v>
                </c:pt>
                <c:pt idx="3">
                  <c:v>1390.7703615168334</c:v>
                </c:pt>
              </c:numCache>
            </c:numRef>
          </c:val>
        </c:ser>
        <c:ser>
          <c:idx val="2"/>
          <c:order val="2"/>
          <c:tx>
            <c:strRef>
              <c:f>Sheet1!$J$2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val>
            <c:numRef>
              <c:f>Sheet1!$J$4:$J$7</c:f>
              <c:numCache>
                <c:formatCode>0</c:formatCode>
                <c:ptCount val="4"/>
                <c:pt idx="0">
                  <c:v>7572.4712683562984</c:v>
                </c:pt>
                <c:pt idx="1">
                  <c:v>7212.4084985918034</c:v>
                </c:pt>
                <c:pt idx="2">
                  <c:v>7945.2023608090094</c:v>
                </c:pt>
                <c:pt idx="3">
                  <c:v>8696.0985822438615</c:v>
                </c:pt>
              </c:numCache>
            </c:numRef>
          </c:val>
        </c:ser>
        <c:shape val="box"/>
        <c:axId val="61038592"/>
        <c:axId val="61040128"/>
        <c:axId val="0"/>
      </c:bar3DChart>
      <c:catAx>
        <c:axId val="6103859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040128"/>
        <c:crosses val="autoZero"/>
        <c:auto val="1"/>
        <c:lblAlgn val="ctr"/>
        <c:lblOffset val="100"/>
      </c:catAx>
      <c:valAx>
        <c:axId val="61040128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038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6.6: Годишна</a:t>
            </a:r>
            <a:r>
              <a:rPr lang="bg-BG" sz="2400" b="1" baseline="0" dirty="0">
                <a:effectLst/>
              </a:rPr>
              <a:t> вероятност за преход към заетост от състояние на безработица по образование </a:t>
            </a:r>
            <a:r>
              <a:rPr lang="bg-BG" sz="2400" b="1" i="0" baseline="0" dirty="0">
                <a:effectLst/>
              </a:rPr>
              <a:t>за младите хора </a:t>
            </a:r>
            <a:r>
              <a:rPr lang="bg-BG" sz="2400" b="1" i="0" baseline="0" dirty="0" smtClean="0">
                <a:effectLst/>
              </a:rPr>
              <a:t>15-29 г</a:t>
            </a:r>
            <a:r>
              <a:rPr lang="bg-BG" sz="2400" b="1" i="0" baseline="0" dirty="0">
                <a:effectLst/>
              </a:rPr>
              <a:t>., България </a:t>
            </a:r>
            <a:r>
              <a:rPr lang="bg-BG" sz="2400" b="1" dirty="0" smtClean="0">
                <a:effectLst/>
              </a:rPr>
              <a:t>2010-2011 г.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1644876209673655"/>
          <c:y val="1.883775731847299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1448988480780106"/>
          <c:y val="0.24503666744627231"/>
          <c:w val="0.72956345880921181"/>
          <c:h val="0.6303162599724534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1. Вероятност за запазване на състоянието на заетост с средно образование по възрастови групи</c:v>
                </c:pt>
              </c:strCache>
            </c:strRef>
          </c:tx>
          <c:dLbls>
            <c:dLbl>
              <c:idx val="0"/>
              <c:layout>
                <c:manualLayout>
                  <c:x val="1.3071893182390134E-2"/>
                  <c:y val="-3.4323432343234324E-2"/>
                </c:manualLayout>
              </c:layout>
              <c:showVal val="1"/>
            </c:dLbl>
            <c:dLbl>
              <c:idx val="1"/>
              <c:layout>
                <c:manualLayout>
                  <c:x val="1.5250542046121826E-2"/>
                  <c:y val="-3.6963696369636964E-2"/>
                </c:manualLayout>
              </c:layout>
              <c:numFmt formatCode="0.0%" sourceLinked="0"/>
              <c:spPr/>
              <c:txPr>
                <a:bodyPr/>
                <a:lstStyle/>
                <a:p>
                  <a:pPr algn="ctr" rtl="0">
                    <a:defRPr lang="en-US" sz="1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Val val="1"/>
            </c:dLbl>
            <c:dLbl>
              <c:idx val="2"/>
              <c:layout>
                <c:manualLayout>
                  <c:x val="2.4313623934973917E-2"/>
                  <c:y val="-2.8539899399945872E-2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 lang="en-US" sz="1800" b="1"/>
                </a:pPr>
                <a:endParaRPr lang="bg-BG"/>
              </a:p>
            </c:txPr>
            <c:showVal val="1"/>
          </c:dLbls>
          <c:cat>
            <c:strRef>
              <c:f>Sheet1!$H$3:$J$3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Sheet1!$H$44:$J$44</c:f>
              <c:numCache>
                <c:formatCode>0.00%</c:formatCode>
                <c:ptCount val="3"/>
                <c:pt idx="0">
                  <c:v>0.14300000000000004</c:v>
                </c:pt>
                <c:pt idx="1">
                  <c:v>0.26600000000000001</c:v>
                </c:pt>
                <c:pt idx="2">
                  <c:v>0.2860000000000002</c:v>
                </c:pt>
              </c:numCache>
            </c:numRef>
          </c:val>
        </c:ser>
        <c:shape val="box"/>
        <c:axId val="63190528"/>
        <c:axId val="63192064"/>
        <c:axId val="0"/>
      </c:bar3DChart>
      <c:catAx>
        <c:axId val="6319052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400" b="1"/>
            </a:pPr>
            <a:endParaRPr lang="bg-BG"/>
          </a:p>
        </c:txPr>
        <c:crossAx val="63192064"/>
        <c:crosses val="autoZero"/>
        <c:auto val="1"/>
        <c:lblAlgn val="ctr"/>
        <c:lblOffset val="100"/>
      </c:catAx>
      <c:valAx>
        <c:axId val="63192064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3190528"/>
        <c:crosses val="autoZero"/>
        <c:crossBetween val="between"/>
      </c:valAx>
    </c:plotArea>
    <c:plotVisOnly val="1"/>
    <c:dispBlanksAs val="gap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6.7: Годишна</a:t>
            </a:r>
            <a:r>
              <a:rPr lang="bg-BG" sz="2400" b="1" baseline="0" dirty="0">
                <a:effectLst/>
              </a:rPr>
              <a:t> вероятност за преход към заетост от състояние на икономическа неактивност по образование </a:t>
            </a:r>
            <a:r>
              <a:rPr lang="bg-BG" sz="2400" b="1" i="0" baseline="0" dirty="0">
                <a:effectLst/>
              </a:rPr>
              <a:t>за младите хора </a:t>
            </a:r>
            <a:r>
              <a:rPr lang="bg-BG" sz="2400" b="1" i="0" baseline="0" dirty="0" smtClean="0">
                <a:effectLst/>
              </a:rPr>
              <a:t>15-29 г</a:t>
            </a:r>
            <a:r>
              <a:rPr lang="bg-BG" sz="2400" b="1" i="0" baseline="0" dirty="0">
                <a:effectLst/>
              </a:rPr>
              <a:t>., България </a:t>
            </a:r>
            <a:r>
              <a:rPr lang="bg-BG" sz="2400" b="1" dirty="0" smtClean="0">
                <a:effectLst/>
              </a:rPr>
              <a:t>2010-2011 г. 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105228568571086"/>
          <c:y val="1.8838297386739719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1448988480780106"/>
          <c:y val="0.24503666744627231"/>
          <c:w val="0.72956345880921181"/>
          <c:h val="0.6303162599724534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1. Вероятност за запазване на състоянието на заетост с средно образование по възрастови групи</c:v>
                </c:pt>
              </c:strCache>
            </c:strRef>
          </c:tx>
          <c:dLbls>
            <c:dLbl>
              <c:idx val="0"/>
              <c:layout>
                <c:manualLayout>
                  <c:x val="1.3071893182390134E-2"/>
                  <c:y val="-3.4323432343234324E-2"/>
                </c:manualLayout>
              </c:layout>
              <c:showVal val="1"/>
            </c:dLbl>
            <c:dLbl>
              <c:idx val="1"/>
              <c:layout>
                <c:manualLayout>
                  <c:x val="1.5250542046121826E-2"/>
                  <c:y val="-3.6963696369636964E-2"/>
                </c:manualLayout>
              </c:layout>
              <c:numFmt formatCode="0.0%" sourceLinked="0"/>
              <c:spPr/>
              <c:txPr>
                <a:bodyPr/>
                <a:lstStyle/>
                <a:p>
                  <a:pPr algn="ctr" rtl="0">
                    <a:defRPr lang="en-US"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Val val="1"/>
            </c:dLbl>
            <c:dLbl>
              <c:idx val="2"/>
              <c:layout>
                <c:manualLayout>
                  <c:x val="2.4313623934973917E-2"/>
                  <c:y val="-3.7005454780878064E-2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Sheet1!$H$3:$J$3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Sheet1!$H$76:$J$76</c:f>
              <c:numCache>
                <c:formatCode>0.00%</c:formatCode>
                <c:ptCount val="3"/>
                <c:pt idx="0">
                  <c:v>2.1999999999999999E-2</c:v>
                </c:pt>
                <c:pt idx="1">
                  <c:v>0.10800000000000005</c:v>
                </c:pt>
                <c:pt idx="2">
                  <c:v>0.10500000000000002</c:v>
                </c:pt>
              </c:numCache>
            </c:numRef>
          </c:val>
        </c:ser>
        <c:shape val="box"/>
        <c:axId val="63221760"/>
        <c:axId val="63223296"/>
        <c:axId val="0"/>
      </c:bar3DChart>
      <c:catAx>
        <c:axId val="6322176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400" b="1"/>
            </a:pPr>
            <a:endParaRPr lang="bg-BG"/>
          </a:p>
        </c:txPr>
        <c:crossAx val="63223296"/>
        <c:crosses val="autoZero"/>
        <c:auto val="1"/>
        <c:lblAlgn val="ctr"/>
        <c:lblOffset val="100"/>
      </c:catAx>
      <c:valAx>
        <c:axId val="63223296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3221760"/>
        <c:crosses val="autoZero"/>
        <c:crossBetween val="between"/>
      </c:valAx>
    </c:plotArea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>
              <a:defRPr/>
            </a:pPr>
            <a:r>
              <a:rPr lang="bg-BG" dirty="0" smtClean="0"/>
              <a:t>% на членуващи</a:t>
            </a:r>
            <a:r>
              <a:rPr lang="bg-BG" baseline="0" dirty="0" smtClean="0"/>
              <a:t> в синдикат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% на членуващи в синдикат</c:v>
                </c:pt>
              </c:strCache>
            </c:strRef>
          </c:tx>
          <c:dLbls>
            <c:dLbl>
              <c:idx val="0"/>
              <c:layout>
                <c:manualLayout>
                  <c:x val="-6.1728395061728392E-3"/>
                  <c:y val="-0.19361625360171969"/>
                </c:manualLayout>
              </c:layout>
              <c:showVal val="1"/>
            </c:dLbl>
            <c:dLbl>
              <c:idx val="1"/>
              <c:layout>
                <c:manualLayout>
                  <c:x val="-6.1729610187615446E-3"/>
                  <c:y val="-0.38162044188165045"/>
                </c:manualLayout>
              </c:layout>
              <c:showVal val="1"/>
            </c:dLbl>
            <c:dLbl>
              <c:idx val="2"/>
              <c:layout>
                <c:manualLayout>
                  <c:x val="-6.1728395061729519E-3"/>
                  <c:y val="-0.3591721805944945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15-29</c:v>
                </c:pt>
                <c:pt idx="1">
                  <c:v>30+</c:v>
                </c:pt>
                <c:pt idx="2">
                  <c:v>Общо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10.3</c:v>
                </c:pt>
                <c:pt idx="1">
                  <c:v>23.7</c:v>
                </c:pt>
                <c:pt idx="2">
                  <c:v>21.9</c:v>
                </c:pt>
              </c:numCache>
            </c:numRef>
          </c:val>
        </c:ser>
        <c:overlap val="100"/>
        <c:axId val="83119488"/>
        <c:axId val="83217792"/>
      </c:barChart>
      <c:catAx>
        <c:axId val="83119488"/>
        <c:scaling>
          <c:orientation val="minMax"/>
        </c:scaling>
        <c:axPos val="b"/>
        <c:tickLblPos val="nextTo"/>
        <c:txPr>
          <a:bodyPr/>
          <a:lstStyle/>
          <a:p>
            <a:pPr>
              <a:defRPr b="1" i="0"/>
            </a:pPr>
            <a:endParaRPr lang="bg-BG"/>
          </a:p>
        </c:txPr>
        <c:crossAx val="83217792"/>
        <c:crosses val="autoZero"/>
        <c:auto val="1"/>
        <c:lblAlgn val="ctr"/>
        <c:lblOffset val="100"/>
      </c:catAx>
      <c:valAx>
        <c:axId val="83217792"/>
        <c:scaling>
          <c:orientation val="minMax"/>
        </c:scaling>
        <c:axPos val="l"/>
        <c:majorGridlines/>
        <c:numFmt formatCode="General" sourceLinked="1"/>
        <c:tickLblPos val="nextTo"/>
        <c:crossAx val="831194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bg-BG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%</a:t>
            </a:r>
            <a:r>
              <a:rPr lang="bg-BG" dirty="0" smtClean="0"/>
              <a:t> на считащите за “важно” и “много важно” да има възможност за растеж във фирмата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layout>
                <c:manualLayout>
                  <c:x val="-6.1728395061728392E-3"/>
                  <c:y val="-0.3647842459162835"/>
                </c:manualLayout>
              </c:layout>
              <c:showVal val="1"/>
            </c:dLbl>
            <c:dLbl>
              <c:idx val="1"/>
              <c:layout>
                <c:manualLayout>
                  <c:x val="-6.1728395061728964E-3"/>
                  <c:y val="-0.28621533141123773"/>
                </c:manualLayout>
              </c:layout>
              <c:showVal val="1"/>
            </c:dLbl>
            <c:dLbl>
              <c:idx val="2"/>
              <c:layout>
                <c:manualLayout>
                  <c:x val="1.543209876543097E-3"/>
                  <c:y val="-0.29463342939392129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15-29</c:v>
                </c:pt>
                <c:pt idx="1">
                  <c:v>30+</c:v>
                </c:pt>
                <c:pt idx="2">
                  <c:v>Общо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77.2</c:v>
                </c:pt>
                <c:pt idx="1">
                  <c:v>61.4</c:v>
                </c:pt>
                <c:pt idx="2">
                  <c:v>63.4</c:v>
                </c:pt>
              </c:numCache>
            </c:numRef>
          </c:val>
        </c:ser>
        <c:overlap val="100"/>
        <c:axId val="83517440"/>
        <c:axId val="83518976"/>
      </c:barChart>
      <c:catAx>
        <c:axId val="8351744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bg-BG"/>
          </a:p>
        </c:txPr>
        <c:crossAx val="83518976"/>
        <c:crosses val="autoZero"/>
        <c:auto val="1"/>
        <c:lblAlgn val="ctr"/>
        <c:lblOffset val="100"/>
      </c:catAx>
      <c:valAx>
        <c:axId val="83518976"/>
        <c:scaling>
          <c:orientation val="minMax"/>
        </c:scaling>
        <c:axPos val="l"/>
        <c:majorGridlines/>
        <c:numFmt formatCode="General" sourceLinked="1"/>
        <c:tickLblPos val="nextTo"/>
        <c:crossAx val="835174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bg-BG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i="0" baseline="0" dirty="0">
                <a:effectLst/>
              </a:rPr>
              <a:t>Фиг. 1</a:t>
            </a:r>
            <a:r>
              <a:rPr lang="en-US" sz="2400" b="1" i="0" baseline="0" dirty="0">
                <a:effectLst/>
              </a:rPr>
              <a:t>.</a:t>
            </a:r>
            <a:r>
              <a:rPr lang="bg-BG" sz="2400" b="1" i="0" baseline="0" dirty="0">
                <a:effectLst/>
              </a:rPr>
              <a:t>5: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по предварителни данни за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 и нейната структура според вида на КТД -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Добивна промишленост</a:t>
            </a:r>
            <a:r>
              <a:rPr lang="bg-BG" sz="2400" b="1" i="0" baseline="0" dirty="0">
                <a:effectLst/>
              </a:rPr>
              <a:t> (лв.)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4106649588920941"/>
          <c:y val="1.1687774286964865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9146922065906705E-2"/>
          <c:y val="0.26466829139158582"/>
          <c:w val="0.70301102679865468"/>
          <c:h val="0.64460406126039593"/>
        </c:manualLayout>
      </c:layout>
      <c:bar3DChart>
        <c:barDir val="col"/>
        <c:grouping val="stacked"/>
        <c:ser>
          <c:idx val="0"/>
          <c:order val="0"/>
          <c:tx>
            <c:strRef>
              <c:f>'ktd1'!$D$2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cat>
            <c:strRef>
              <c:f>'ktd1'!$A$4:$A$7</c:f>
              <c:strCache>
                <c:ptCount val="4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На ниво отрасъл или бранш</c:v>
                </c:pt>
                <c:pt idx="3">
                  <c:v>На ниво предприятие</c:v>
                </c:pt>
              </c:strCache>
            </c:strRef>
          </c:cat>
          <c:val>
            <c:numRef>
              <c:f>'ktd1'!$D$4:$D$7</c:f>
              <c:numCache>
                <c:formatCode>0</c:formatCode>
                <c:ptCount val="4"/>
                <c:pt idx="0">
                  <c:v>2478.6501144276049</c:v>
                </c:pt>
                <c:pt idx="1">
                  <c:v>532.53203859007067</c:v>
                </c:pt>
                <c:pt idx="2">
                  <c:v>708.03737919588627</c:v>
                </c:pt>
                <c:pt idx="3">
                  <c:v>3283.5041255804122</c:v>
                </c:pt>
              </c:numCache>
            </c:numRef>
          </c:val>
        </c:ser>
        <c:ser>
          <c:idx val="1"/>
          <c:order val="1"/>
          <c:tx>
            <c:strRef>
              <c:f>'ktd1'!$G$2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val>
            <c:numRef>
              <c:f>'ktd1'!$G$4:$G$7</c:f>
              <c:numCache>
                <c:formatCode>0</c:formatCode>
                <c:ptCount val="4"/>
                <c:pt idx="0">
                  <c:v>1887.9084370618968</c:v>
                </c:pt>
                <c:pt idx="1">
                  <c:v>803.79997438555222</c:v>
                </c:pt>
                <c:pt idx="2">
                  <c:v>1358.0188891556986</c:v>
                </c:pt>
                <c:pt idx="3">
                  <c:v>2249.4138249631123</c:v>
                </c:pt>
              </c:numCache>
            </c:numRef>
          </c:val>
        </c:ser>
        <c:ser>
          <c:idx val="2"/>
          <c:order val="2"/>
          <c:tx>
            <c:strRef>
              <c:f>'ktd1'!$J$2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val>
            <c:numRef>
              <c:f>'ktd1'!$J$4:$J$7</c:f>
              <c:numCache>
                <c:formatCode>0</c:formatCode>
                <c:ptCount val="4"/>
                <c:pt idx="0">
                  <c:v>10512.441448510501</c:v>
                </c:pt>
                <c:pt idx="1">
                  <c:v>8196.555070982502</c:v>
                </c:pt>
                <c:pt idx="2">
                  <c:v>10532.140362967844</c:v>
                </c:pt>
                <c:pt idx="3">
                  <c:v>11065.570429989411</c:v>
                </c:pt>
              </c:numCache>
            </c:numRef>
          </c:val>
        </c:ser>
        <c:shape val="box"/>
        <c:axId val="60953344"/>
        <c:axId val="60954880"/>
        <c:axId val="0"/>
      </c:bar3DChart>
      <c:catAx>
        <c:axId val="6095334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0954880"/>
        <c:crosses val="autoZero"/>
        <c:auto val="1"/>
        <c:lblAlgn val="ctr"/>
        <c:lblOffset val="100"/>
      </c:catAx>
      <c:valAx>
        <c:axId val="6095488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0953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i="0" baseline="0" dirty="0">
                <a:effectLst/>
              </a:rPr>
              <a:t>Фиг. 1</a:t>
            </a:r>
            <a:r>
              <a:rPr lang="en-US" sz="2400" b="1" i="0" baseline="0" dirty="0">
                <a:effectLst/>
              </a:rPr>
              <a:t>.</a:t>
            </a:r>
            <a:r>
              <a:rPr lang="bg-BG" sz="2400" b="1" i="0" baseline="0" dirty="0">
                <a:effectLst/>
              </a:rPr>
              <a:t>6: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</a:t>
            </a:r>
            <a:r>
              <a:rPr lang="bg-BG" sz="2400" b="1" i="0" u="none" strike="noStrike" baseline="0" dirty="0">
                <a:effectLst/>
              </a:rPr>
              <a:t>по предварителни данни за </a:t>
            </a:r>
            <a:r>
              <a:rPr lang="bg-BG" sz="2400" b="1" i="0" u="none" strike="noStrike" baseline="0" dirty="0" smtClean="0">
                <a:effectLst/>
              </a:rPr>
              <a:t>2012 г</a:t>
            </a:r>
            <a:r>
              <a:rPr lang="bg-BG" sz="2400" b="1" i="0" u="none" strike="noStrike" baseline="0" dirty="0">
                <a:effectLst/>
              </a:rPr>
              <a:t>. </a:t>
            </a:r>
            <a:r>
              <a:rPr lang="bg-BG" sz="2400" b="1" i="0" baseline="0" dirty="0">
                <a:effectLst/>
              </a:rPr>
              <a:t>и нейната структура според наличие на КТД -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Преработваща промишленост</a:t>
            </a:r>
            <a:r>
              <a:rPr lang="bg-BG" sz="2400" b="1" i="0" baseline="0" dirty="0">
                <a:effectLst/>
              </a:rPr>
              <a:t> (лв.)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7.7651878880993536E-2"/>
          <c:y val="9.5197491002268868E-3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8321575656701461E-2"/>
          <c:y val="0.26944726301333727"/>
          <c:w val="0.70301102679865468"/>
          <c:h val="0.63982508963864426"/>
        </c:manualLayout>
      </c:layout>
      <c:bar3DChart>
        <c:barDir val="col"/>
        <c:grouping val="stacked"/>
        <c:ser>
          <c:idx val="0"/>
          <c:order val="0"/>
          <c:tx>
            <c:strRef>
              <c:f>'ktd2'!$D$2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cat>
            <c:strRef>
              <c:f>'ktd2'!$M$4:$M$6</c:f>
              <c:strCache>
                <c:ptCount val="3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Колективен трудов договор</c:v>
                </c:pt>
              </c:strCache>
            </c:strRef>
          </c:cat>
          <c:val>
            <c:numRef>
              <c:f>'ktd2'!$P$4:$P$6</c:f>
              <c:numCache>
                <c:formatCode>0</c:formatCode>
                <c:ptCount val="3"/>
                <c:pt idx="0">
                  <c:v>374.71484339918533</c:v>
                </c:pt>
                <c:pt idx="1">
                  <c:v>232.67200225380751</c:v>
                </c:pt>
                <c:pt idx="2">
                  <c:v>746.95035241856442</c:v>
                </c:pt>
              </c:numCache>
            </c:numRef>
          </c:val>
        </c:ser>
        <c:ser>
          <c:idx val="1"/>
          <c:order val="1"/>
          <c:tx>
            <c:strRef>
              <c:f>'ktd2'!$G$2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cat>
            <c:strRef>
              <c:f>'ktd2'!$M$4:$M$6</c:f>
              <c:strCache>
                <c:ptCount val="3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Колективен трудов договор</c:v>
                </c:pt>
              </c:strCache>
            </c:strRef>
          </c:cat>
          <c:val>
            <c:numRef>
              <c:f>'ktd2'!$S$4:$S$6</c:f>
              <c:numCache>
                <c:formatCode>0</c:formatCode>
                <c:ptCount val="3"/>
                <c:pt idx="0">
                  <c:v>1217.1626404682652</c:v>
                </c:pt>
                <c:pt idx="1">
                  <c:v>626.07444476935893</c:v>
                </c:pt>
                <c:pt idx="2">
                  <c:v>1190.2574047962312</c:v>
                </c:pt>
              </c:numCache>
            </c:numRef>
          </c:val>
        </c:ser>
        <c:ser>
          <c:idx val="2"/>
          <c:order val="2"/>
          <c:tx>
            <c:strRef>
              <c:f>'ktd2'!$J$2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cat>
            <c:strRef>
              <c:f>'ktd2'!$M$4:$M$6</c:f>
              <c:strCache>
                <c:ptCount val="3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Колективен трудов договор</c:v>
                </c:pt>
              </c:strCache>
            </c:strRef>
          </c:cat>
          <c:val>
            <c:numRef>
              <c:f>'ktd2'!$V$4:$V$6</c:f>
              <c:numCache>
                <c:formatCode>0</c:formatCode>
                <c:ptCount val="3"/>
                <c:pt idx="0">
                  <c:v>6637.2586882478026</c:v>
                </c:pt>
                <c:pt idx="1">
                  <c:v>5951.3690011937797</c:v>
                </c:pt>
                <c:pt idx="2">
                  <c:v>8434.69173543949</c:v>
                </c:pt>
              </c:numCache>
            </c:numRef>
          </c:val>
        </c:ser>
        <c:shape val="box"/>
        <c:axId val="61085184"/>
        <c:axId val="61086720"/>
        <c:axId val="0"/>
      </c:bar3DChart>
      <c:catAx>
        <c:axId val="610851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086720"/>
        <c:crosses val="autoZero"/>
        <c:auto val="1"/>
        <c:lblAlgn val="ctr"/>
        <c:lblOffset val="100"/>
      </c:catAx>
      <c:valAx>
        <c:axId val="6108672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085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i="0" baseline="0" dirty="0">
                <a:effectLst/>
              </a:rPr>
              <a:t>Фиг. 1</a:t>
            </a:r>
            <a:r>
              <a:rPr lang="en-US" sz="2400" b="1" i="0" baseline="0" dirty="0">
                <a:effectLst/>
              </a:rPr>
              <a:t>.7</a:t>
            </a:r>
            <a:r>
              <a:rPr lang="bg-BG" sz="2400" b="1" i="0" baseline="0" dirty="0">
                <a:effectLst/>
              </a:rPr>
              <a:t>: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Средна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брутна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годишна</a:t>
            </a:r>
            <a:r>
              <a:rPr lang="en-US" sz="2400" b="1" i="0" baseline="0" dirty="0">
                <a:effectLst/>
              </a:rPr>
              <a:t> </a:t>
            </a:r>
            <a:r>
              <a:rPr lang="en-US" sz="2400" b="1" i="0" baseline="0" dirty="0" err="1">
                <a:effectLst/>
              </a:rPr>
              <a:t>заплата</a:t>
            </a:r>
            <a:r>
              <a:rPr lang="bg-BG" sz="2400" b="1" i="0" baseline="0" dirty="0">
                <a:effectLst/>
              </a:rPr>
              <a:t> </a:t>
            </a:r>
            <a:r>
              <a:rPr lang="bg-BG" sz="2400" b="1" i="0" u="none" strike="noStrike" baseline="0" dirty="0">
                <a:effectLst/>
              </a:rPr>
              <a:t>по предварителни данни за </a:t>
            </a:r>
            <a:r>
              <a:rPr lang="bg-BG" sz="2400" b="1" i="0" u="none" strike="noStrike" baseline="0" dirty="0" smtClean="0">
                <a:effectLst/>
              </a:rPr>
              <a:t>2012 г</a:t>
            </a:r>
            <a:r>
              <a:rPr lang="bg-BG" sz="2400" b="1" i="0" u="none" strike="noStrike" baseline="0" dirty="0">
                <a:effectLst/>
              </a:rPr>
              <a:t>. </a:t>
            </a:r>
            <a:r>
              <a:rPr lang="bg-BG" sz="2400" b="1" i="0" baseline="0" dirty="0">
                <a:effectLst/>
              </a:rPr>
              <a:t>и нейната структура според наличие на КТД - </a:t>
            </a:r>
            <a:r>
              <a:rPr lang="bg-BG" sz="2400" b="1" i="0" baseline="0" dirty="0">
                <a:solidFill>
                  <a:srgbClr val="FF0000"/>
                </a:solidFill>
                <a:effectLst/>
              </a:rPr>
              <a:t>Хуманно здравеопазване и социална работа </a:t>
            </a:r>
            <a:r>
              <a:rPr lang="bg-BG" sz="2400" b="1" i="0" baseline="0" dirty="0">
                <a:effectLst/>
              </a:rPr>
              <a:t>(лв.)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2477031365193129"/>
          <c:y val="1.166164335299315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3095556396899047E-2"/>
          <c:y val="0.25033137652633075"/>
          <c:w val="0.67275384071696032"/>
          <c:h val="0.66610943355827834"/>
        </c:manualLayout>
      </c:layout>
      <c:bar3DChart>
        <c:barDir val="col"/>
        <c:grouping val="stacked"/>
        <c:ser>
          <c:idx val="0"/>
          <c:order val="0"/>
          <c:tx>
            <c:strRef>
              <c:f>'ktd5'!$D$2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cat>
            <c:strRef>
              <c:f>'ktd5'!$M$4:$M$6</c:f>
              <c:strCache>
                <c:ptCount val="3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Колективен трудов договор</c:v>
                </c:pt>
              </c:strCache>
            </c:strRef>
          </c:cat>
          <c:val>
            <c:numRef>
              <c:f>'ktd5'!$P$4:$P$6</c:f>
              <c:numCache>
                <c:formatCode>0</c:formatCode>
                <c:ptCount val="3"/>
                <c:pt idx="0">
                  <c:v>467.05076200618743</c:v>
                </c:pt>
                <c:pt idx="1">
                  <c:v>321.56419867544321</c:v>
                </c:pt>
                <c:pt idx="2">
                  <c:v>548.36143701816275</c:v>
                </c:pt>
              </c:numCache>
            </c:numRef>
          </c:val>
        </c:ser>
        <c:ser>
          <c:idx val="1"/>
          <c:order val="1"/>
          <c:tx>
            <c:strRef>
              <c:f>'ktd5'!$G$2</c:f>
              <c:strCache>
                <c:ptCount val="1"/>
                <c:pt idx="0">
                  <c:v>Общо - законово регламентирани плащания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cat>
            <c:strRef>
              <c:f>'ktd5'!$M$4:$M$6</c:f>
              <c:strCache>
                <c:ptCount val="3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Колективен трудов договор</c:v>
                </c:pt>
              </c:strCache>
            </c:strRef>
          </c:cat>
          <c:val>
            <c:numRef>
              <c:f>'ktd5'!$S$4:$S$6</c:f>
              <c:numCache>
                <c:formatCode>0</c:formatCode>
                <c:ptCount val="3"/>
                <c:pt idx="0">
                  <c:v>1217.4519040268822</c:v>
                </c:pt>
                <c:pt idx="1">
                  <c:v>914.78707211629603</c:v>
                </c:pt>
                <c:pt idx="2">
                  <c:v>1432.3376948771454</c:v>
                </c:pt>
              </c:numCache>
            </c:numRef>
          </c:val>
        </c:ser>
        <c:ser>
          <c:idx val="2"/>
          <c:order val="2"/>
          <c:tx>
            <c:strRef>
              <c:f>'ktd5'!$J$2</c:f>
              <c:strCache>
                <c:ptCount val="1"/>
                <c:pt idx="0">
                  <c:v>фиксирана част от брутната годишна заплата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 b="1"/>
                </a:pPr>
                <a:endParaRPr lang="bg-BG"/>
              </a:p>
            </c:txPr>
            <c:showVal val="1"/>
          </c:dLbls>
          <c:cat>
            <c:strRef>
              <c:f>'ktd5'!$M$4:$M$6</c:f>
              <c:strCache>
                <c:ptCount val="3"/>
                <c:pt idx="0">
                  <c:v>Общо</c:v>
                </c:pt>
                <c:pt idx="1">
                  <c:v>Без Колективен трудов договор</c:v>
                </c:pt>
                <c:pt idx="2">
                  <c:v>Колективен трудов договор</c:v>
                </c:pt>
              </c:strCache>
            </c:strRef>
          </c:cat>
          <c:val>
            <c:numRef>
              <c:f>'ktd5'!$V$4:$V$6</c:f>
              <c:numCache>
                <c:formatCode>0</c:formatCode>
                <c:ptCount val="3"/>
                <c:pt idx="0">
                  <c:v>7318.1979237682717</c:v>
                </c:pt>
                <c:pt idx="1">
                  <c:v>7244.4469019738544</c:v>
                </c:pt>
                <c:pt idx="2">
                  <c:v>7359.4164750051541</c:v>
                </c:pt>
              </c:numCache>
            </c:numRef>
          </c:val>
        </c:ser>
        <c:shape val="box"/>
        <c:axId val="61139200"/>
        <c:axId val="61165568"/>
        <c:axId val="0"/>
      </c:bar3DChart>
      <c:catAx>
        <c:axId val="6113920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165568"/>
        <c:crosses val="autoZero"/>
        <c:auto val="1"/>
        <c:lblAlgn val="ctr"/>
        <c:lblOffset val="100"/>
      </c:catAx>
      <c:valAx>
        <c:axId val="61165568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400" b="1"/>
            </a:pPr>
            <a:endParaRPr lang="bg-BG"/>
          </a:p>
        </c:txPr>
        <c:crossAx val="61139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6988854078566"/>
          <c:y val="0.41373547871733424"/>
          <c:w val="0.19519824015946582"/>
          <c:h val="0.41593472555061067"/>
        </c:manualLayout>
      </c:layout>
      <c:txPr>
        <a:bodyPr/>
        <a:lstStyle/>
        <a:p>
          <a:pPr>
            <a:defRPr lang="en-US" sz="1400" b="1"/>
          </a:pPr>
          <a:endParaRPr lang="bg-BG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>
              <a:defRPr lang="en-US" sz="2400"/>
            </a:pPr>
            <a:r>
              <a:rPr lang="bg-BG" sz="2400" b="1" dirty="0">
                <a:effectLst/>
              </a:rPr>
              <a:t>Фиг. 2.1: </a:t>
            </a:r>
            <a:r>
              <a:rPr lang="en-US" sz="2400" b="1" dirty="0" err="1">
                <a:effectLst/>
              </a:rPr>
              <a:t>Средна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брутна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годишна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заплата</a:t>
            </a:r>
            <a:r>
              <a:rPr lang="bg-BG" sz="2400" b="1" dirty="0">
                <a:effectLst/>
              </a:rPr>
              <a:t> по</a:t>
            </a:r>
            <a:r>
              <a:rPr lang="bg-BG" sz="2400" b="1" i="0" u="none" strike="noStrike" baseline="0" dirty="0">
                <a:effectLst/>
              </a:rPr>
              <a:t>  вид на договора</a:t>
            </a:r>
            <a:r>
              <a:rPr lang="bg-BG" sz="2400" b="1" dirty="0">
                <a:effectLst/>
              </a:rPr>
              <a:t> (в %</a:t>
            </a:r>
            <a:r>
              <a:rPr lang="bg-BG" sz="2400" b="1" baseline="0" dirty="0">
                <a:effectLst/>
              </a:rPr>
              <a:t> </a:t>
            </a:r>
            <a:r>
              <a:rPr lang="bg-BG" sz="2400" b="1" baseline="0" dirty="0" smtClean="0">
                <a:effectLst/>
              </a:rPr>
              <a:t>от срочен </a:t>
            </a:r>
            <a:r>
              <a:rPr lang="bg-BG" sz="2400" b="1" baseline="0" dirty="0">
                <a:effectLst/>
              </a:rPr>
              <a:t>договор, </a:t>
            </a:r>
            <a:r>
              <a:rPr lang="bg-BG" sz="2400" b="1" i="0" u="none" strike="noStrike" baseline="0" dirty="0">
                <a:effectLst/>
              </a:rPr>
              <a:t>предварителни данни </a:t>
            </a:r>
            <a:r>
              <a:rPr lang="bg-BG" sz="2400" b="1" i="0" u="none" strike="noStrike" baseline="0" dirty="0" smtClean="0">
                <a:effectLst/>
              </a:rPr>
              <a:t>2012 г</a:t>
            </a:r>
            <a:r>
              <a:rPr lang="bg-BG" sz="2400" b="1" i="0" u="none" strike="noStrike" baseline="0" dirty="0">
                <a:effectLst/>
              </a:rPr>
              <a:t>.)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0398691026591357"/>
          <c:y val="2.2173684811137743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6914442921445562E-2"/>
          <c:y val="0.26971744836243294"/>
          <c:w val="0.75045898208699469"/>
          <c:h val="0.63559671345429691"/>
        </c:manualLayout>
      </c:layout>
      <c:bar3DChart>
        <c:barDir val="col"/>
        <c:grouping val="clustered"/>
        <c:ser>
          <c:idx val="0"/>
          <c:order val="0"/>
          <c:tx>
            <c:strRef>
              <c:f>Sheet1!$D$1</c:f>
              <c:strCache>
                <c:ptCount val="1"/>
                <c:pt idx="0">
                  <c:v>Брутна годишна заплата</c:v>
                </c:pt>
              </c:strCache>
            </c:strRef>
          </c:tx>
          <c:dLbls>
            <c:dLbl>
              <c:idx val="0"/>
              <c:layout>
                <c:manualLayout>
                  <c:x val="1.9907588864936532E-2"/>
                  <c:y val="-3.63570033446943E-2"/>
                </c:manualLayout>
              </c:layout>
              <c:showVal val="1"/>
            </c:dLbl>
            <c:dLbl>
              <c:idx val="1"/>
              <c:layout>
                <c:manualLayout>
                  <c:x val="1.3148697705236242E-2"/>
                  <c:y val="-4.0579779271605276E-2"/>
                </c:manualLayout>
              </c:layout>
              <c:showVal val="1"/>
            </c:dLbl>
            <c:dLbl>
              <c:idx val="2"/>
              <c:layout>
                <c:manualLayout>
                  <c:x val="2.6945859813171342E-2"/>
                  <c:y val="-4.2857848936779797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sro!$A$4:$A$6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sro!$C$4:$C$6</c:f>
              <c:numCache>
                <c:formatCode>0%</c:formatCode>
                <c:ptCount val="3"/>
                <c:pt idx="0">
                  <c:v>1.294</c:v>
                </c:pt>
                <c:pt idx="1">
                  <c:v>1</c:v>
                </c:pt>
                <c:pt idx="2">
                  <c:v>1.3129999999999993</c:v>
                </c:pt>
              </c:numCache>
            </c:numRef>
          </c:val>
        </c:ser>
        <c:shape val="box"/>
        <c:axId val="61195392"/>
        <c:axId val="61196928"/>
        <c:axId val="0"/>
      </c:bar3DChart>
      <c:catAx>
        <c:axId val="6119539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2000" b="1"/>
            </a:pPr>
            <a:endParaRPr lang="bg-BG"/>
          </a:p>
        </c:txPr>
        <c:crossAx val="61196928"/>
        <c:crosses val="autoZero"/>
        <c:auto val="1"/>
        <c:lblAlgn val="ctr"/>
        <c:lblOffset val="100"/>
      </c:catAx>
      <c:valAx>
        <c:axId val="6119692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195392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bg-BG" sz="2400" b="1" dirty="0">
                <a:effectLst/>
              </a:rPr>
              <a:t>Фиг. 2.2:</a:t>
            </a:r>
            <a:r>
              <a:rPr lang="bg-BG" sz="2400" b="1" baseline="0" dirty="0">
                <a:effectLst/>
              </a:rPr>
              <a:t> </a:t>
            </a:r>
            <a:r>
              <a:rPr lang="bg-BG" sz="2400" b="1" i="0" u="none" strike="noStrike" baseline="0" dirty="0">
                <a:effectLst/>
              </a:rPr>
              <a:t>Плаващи годишни допълнителни плащания по вид на договора </a:t>
            </a:r>
            <a:r>
              <a:rPr lang="bg-BG" sz="2400" b="1" i="0" baseline="0" dirty="0">
                <a:effectLst/>
              </a:rPr>
              <a:t>(в лв., предварителни данни </a:t>
            </a:r>
            <a:r>
              <a:rPr lang="bg-BG" sz="2400" b="1" i="0" baseline="0" dirty="0" smtClean="0">
                <a:effectLst/>
              </a:rPr>
              <a:t>2012 г</a:t>
            </a:r>
            <a:r>
              <a:rPr lang="bg-BG" sz="2400" b="1" i="0" baseline="0" dirty="0">
                <a:effectLst/>
              </a:rPr>
              <a:t>.)</a:t>
            </a:r>
            <a:r>
              <a:rPr lang="en-US" sz="2400" b="1" i="0" baseline="0" dirty="0">
                <a:effectLst/>
              </a:rPr>
              <a:t>  </a:t>
            </a:r>
            <a:endParaRPr lang="en-US" sz="24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14918600744701696"/>
          <c:y val="1.3928502901031699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6.5997490042600235E-2"/>
          <c:y val="0.24145545187133322"/>
          <c:w val="0.83389603047369421"/>
          <c:h val="0.69133689274756138"/>
        </c:manualLayout>
      </c:layout>
      <c:bar3DChart>
        <c:barDir val="col"/>
        <c:grouping val="clustered"/>
        <c:ser>
          <c:idx val="0"/>
          <c:order val="0"/>
          <c:tx>
            <c:strRef>
              <c:f>Sheet1!$D$2</c:f>
              <c:strCache>
                <c:ptCount val="1"/>
                <c:pt idx="0">
                  <c:v>Общо - плаващи допълнителни плащания</c:v>
                </c:pt>
              </c:strCache>
            </c:strRef>
          </c:tx>
          <c:dLbls>
            <c:dLbl>
              <c:idx val="0"/>
              <c:layout>
                <c:manualLayout>
                  <c:x val="2.3429176049378036E-2"/>
                  <c:y val="-5.3655264922870559E-2"/>
                </c:manualLayout>
              </c:layout>
              <c:showVal val="1"/>
            </c:dLbl>
            <c:dLbl>
              <c:idx val="1"/>
              <c:layout>
                <c:manualLayout>
                  <c:x val="2.7689026240174053E-2"/>
                  <c:y val="-5.6338028169014086E-2"/>
                </c:manualLayout>
              </c:layout>
              <c:showVal val="1"/>
            </c:dLbl>
            <c:dLbl>
              <c:idx val="2"/>
              <c:layout>
                <c:manualLayout>
                  <c:x val="2.3429176049378036E-2"/>
                  <c:y val="-4.8289738430583477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600" b="1"/>
                </a:pPr>
                <a:endParaRPr lang="bg-BG"/>
              </a:p>
            </c:txPr>
            <c:showVal val="1"/>
          </c:dLbls>
          <c:cat>
            <c:strRef>
              <c:f>sro!$A$4:$A$6</c:f>
              <c:strCache>
                <c:ptCount val="3"/>
                <c:pt idx="0">
                  <c:v>ОБЩО</c:v>
                </c:pt>
                <c:pt idx="1">
                  <c:v>Срочен</c:v>
                </c:pt>
                <c:pt idx="2">
                  <c:v>      Безсрочен</c:v>
                </c:pt>
              </c:strCache>
            </c:strRef>
          </c:cat>
          <c:val>
            <c:numRef>
              <c:f>sro!$D$4:$D$6</c:f>
              <c:numCache>
                <c:formatCode>0</c:formatCode>
                <c:ptCount val="3"/>
                <c:pt idx="0">
                  <c:v>691.48501220967921</c:v>
                </c:pt>
                <c:pt idx="1">
                  <c:v>395.72832991193906</c:v>
                </c:pt>
                <c:pt idx="2">
                  <c:v>710.36568942900476</c:v>
                </c:pt>
              </c:numCache>
            </c:numRef>
          </c:val>
        </c:ser>
        <c:shape val="box"/>
        <c:axId val="61242368"/>
        <c:axId val="61244160"/>
        <c:axId val="0"/>
      </c:bar3DChart>
      <c:catAx>
        <c:axId val="6124236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244160"/>
        <c:crosses val="autoZero"/>
        <c:auto val="1"/>
        <c:lblAlgn val="ctr"/>
        <c:lblOffset val="100"/>
      </c:catAx>
      <c:valAx>
        <c:axId val="6124416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lang="en-US" sz="1600" b="1"/>
            </a:pPr>
            <a:endParaRPr lang="bg-BG"/>
          </a:p>
        </c:txPr>
        <c:crossAx val="61242368"/>
        <c:crosses val="autoZero"/>
        <c:crossBetween val="between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63589-BAA2-4DF7-9D55-DD57678C798F}" type="datetimeFigureOut">
              <a:rPr lang="bg-BG" smtClean="0"/>
              <a:pPr/>
              <a:t>29.4.2013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6F118-9A52-4E6D-B48D-64EEE30756C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AC4B6-AFF0-42BB-8595-13ED9FE254E0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4C7B2-7A7B-429D-9CBA-894B6B81BD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238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Влияние на КТД върху брутната работна заплата и нейната структура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4C7B2-7A7B-429D-9CBA-894B6B81BDA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3967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Влияние на вида на трудовия договор върху брутната работна заплата и нейната структура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4C7B2-7A7B-429D-9CBA-894B6B81BDA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6492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Младите хора и елементите на заплащане – големина и структура на брутната работна по възраст 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D9830-AACF-4D2A-9857-18CF0E3298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9690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Влияние на режима на заетост върху плаващите допълнителни и законово регламентираните плащания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4C7B2-7A7B-429D-9CBA-894B6B81BDA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099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Влияние на големината на предприятието върху брутната работна заплата и нейната структура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4C7B2-7A7B-429D-9CBA-894B6B81BDA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5045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Младите хора и елементите на заплащане – големина и структура на брутната работна по възраст 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D9830-AACF-4D2A-9857-18CF0E32984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9690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Младите хора: Влияние на образованието върху  заплащането и заетостта 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D9830-AACF-4D2A-9857-18CF0E32984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22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99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4014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612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76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5716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018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86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110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30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363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AB389-8F6F-4F0A-A86E-4262314361E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78B4-D467-40F5-88E8-F8589C8553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816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4071966"/>
          </a:xfrm>
        </p:spPr>
        <p:txBody>
          <a:bodyPr>
            <a:normAutofit fontScale="90000"/>
          </a:bodyPr>
          <a:lstStyle/>
          <a:p>
            <a:r>
              <a:rPr lang="bg-BG" sz="2200" b="1" i="1" dirty="0" smtClean="0">
                <a:solidFill>
                  <a:srgbClr val="0070C0"/>
                </a:solidFill>
              </a:rPr>
              <a:t>Конфедерация на независимите синдикати в България</a:t>
            </a:r>
            <a:br>
              <a:rPr lang="bg-BG" sz="2200" b="1" i="1" dirty="0" smtClean="0">
                <a:solidFill>
                  <a:srgbClr val="0070C0"/>
                </a:solidFill>
              </a:rPr>
            </a:br>
            <a:r>
              <a:rPr lang="bg-BG" sz="2200" b="1" i="1" dirty="0" smtClean="0">
                <a:solidFill>
                  <a:srgbClr val="0070C0"/>
                </a:solidFill>
              </a:rPr>
              <a:t>СНЦ “Младежки форум 21-и век”</a:t>
            </a:r>
            <a:r>
              <a:rPr lang="bg-BG" sz="2200" b="1" dirty="0" smtClean="0"/>
              <a:t/>
            </a:r>
            <a:br>
              <a:rPr lang="bg-BG" sz="22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3100" b="1" dirty="0" smtClean="0">
                <a:solidFill>
                  <a:srgbClr val="C00000"/>
                </a:solidFill>
              </a:rPr>
              <a:t>Младежка конференция на тема: “Достойна реализация на младите хора в България”</a:t>
            </a:r>
            <a:br>
              <a:rPr lang="bg-BG" sz="3100" b="1" dirty="0" smtClean="0">
                <a:solidFill>
                  <a:srgbClr val="C00000"/>
                </a:solidFill>
              </a:rPr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3600" b="1" dirty="0" smtClean="0"/>
              <a:t>Заетост</a:t>
            </a:r>
            <a:r>
              <a:rPr lang="bg-BG" sz="3200" b="1" dirty="0" smtClean="0"/>
              <a:t> </a:t>
            </a:r>
            <a:r>
              <a:rPr lang="bg-BG" sz="3600" b="1" dirty="0" smtClean="0"/>
              <a:t>и структура на работната заплата в България (особености на младежката заетост)</a:t>
            </a:r>
            <a:br>
              <a:rPr lang="bg-BG" sz="36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endParaRPr lang="bg-BG" sz="20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571636"/>
          </a:xfrm>
        </p:spPr>
        <p:txBody>
          <a:bodyPr>
            <a:normAutofit lnSpcReduction="10000"/>
          </a:bodyPr>
          <a:lstStyle/>
          <a:p>
            <a:r>
              <a:rPr lang="bg-BG" i="1" dirty="0" smtClean="0"/>
              <a:t>Пламен Димитров – президент на КНСБ</a:t>
            </a:r>
          </a:p>
          <a:p>
            <a:r>
              <a:rPr lang="bg-BG" dirty="0" smtClean="0"/>
              <a:t>София, 30.04.2013 г.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60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33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14282" y="428604"/>
          <a:ext cx="8643998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328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357166"/>
          <a:ext cx="8572560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0506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428604"/>
          <a:ext cx="8572560" cy="5929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897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59" cy="6000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08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428604"/>
          <a:ext cx="8572560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764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71480"/>
          <a:ext cx="8572560" cy="585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445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2498591870"/>
              </p:ext>
            </p:extLst>
          </p:nvPr>
        </p:nvGraphicFramePr>
        <p:xfrm>
          <a:off x="251521" y="188640"/>
          <a:ext cx="8568952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637090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60" cy="585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384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60" cy="5809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7101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285720" y="357166"/>
          <a:ext cx="8572560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6370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71480"/>
          <a:ext cx="857256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8077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57158" y="500042"/>
          <a:ext cx="8501121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2157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19" y="571480"/>
          <a:ext cx="8572561" cy="5715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5715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71480"/>
          <a:ext cx="857256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9827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642918"/>
          <a:ext cx="857256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9431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60" cy="5786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0187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58234" cy="585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990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6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2762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6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2143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1" y="285728"/>
          <a:ext cx="8572560" cy="6000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6235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85720" y="642918"/>
          <a:ext cx="8572559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659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285728"/>
          <a:ext cx="8572560" cy="657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5990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0112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510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="" xmlns:p14="http://schemas.microsoft.com/office/powerpoint/2010/main" val="1497912019"/>
              </p:ext>
            </p:extLst>
          </p:nvPr>
        </p:nvGraphicFramePr>
        <p:xfrm>
          <a:off x="285720" y="500042"/>
          <a:ext cx="857256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6370902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85720" y="500042"/>
          <a:ext cx="8572560" cy="5786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065985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57158" y="500042"/>
          <a:ext cx="8429683" cy="5929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453251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57158" y="500042"/>
          <a:ext cx="8429684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513633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57158" y="500042"/>
          <a:ext cx="8429684" cy="585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901021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01122" cy="585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1245405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57158" y="428604"/>
          <a:ext cx="8429684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1857112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6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18374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6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453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81720444"/>
              </p:ext>
            </p:extLst>
          </p:nvPr>
        </p:nvGraphicFramePr>
        <p:xfrm>
          <a:off x="285721" y="571480"/>
          <a:ext cx="8501122" cy="5715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133732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01925768"/>
              </p:ext>
            </p:extLst>
          </p:nvPr>
        </p:nvGraphicFramePr>
        <p:xfrm>
          <a:off x="285721" y="357166"/>
          <a:ext cx="8572560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5328916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7517330"/>
              </p:ext>
            </p:extLst>
          </p:nvPr>
        </p:nvGraphicFramePr>
        <p:xfrm>
          <a:off x="285721" y="500042"/>
          <a:ext cx="8572560" cy="6000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8175356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b="1" dirty="0" smtClean="0"/>
              <a:t>7.1. Синдикално членство </a:t>
            </a:r>
            <a:r>
              <a:rPr lang="bg-BG" sz="4000" b="1" dirty="0" smtClean="0"/>
              <a:t>по възраст (ИТК-2012</a:t>
            </a:r>
            <a:r>
              <a:rPr lang="bg-BG" sz="4000" b="1" dirty="0" smtClean="0"/>
              <a:t>)</a:t>
            </a:r>
            <a:endParaRPr lang="bg-BG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b="1" dirty="0" smtClean="0"/>
              <a:t>7.2. Младите по форма и вид на заетостта (ИТК-2012)</a:t>
            </a:r>
            <a:endParaRPr lang="bg-BG" sz="4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99392"/>
          <a:ext cx="8229600" cy="4787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7940"/>
                <a:gridCol w="1071570"/>
                <a:gridCol w="900090"/>
              </a:tblGrid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Форма и вид на заетостта (в %)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15-29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30+</a:t>
                      </a:r>
                      <a:endParaRPr lang="bg-BG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на договор в частна българска фирма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61.5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46.0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на договор в</a:t>
                      </a:r>
                      <a:r>
                        <a:rPr lang="bg-BG" baseline="0" dirty="0" smtClean="0"/>
                        <a:t> частна чуждестранна фирма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7.8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4.0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на договор във фирма със смесено участие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2.2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3.7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на договор в държавна фирма /</a:t>
                      </a:r>
                      <a:r>
                        <a:rPr lang="bg-BG" baseline="0" dirty="0" smtClean="0"/>
                        <a:t> организация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6.4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15.2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на договор в общинска фирма / организация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5.9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12.1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на договор в кооперативна фирма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0.2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1.9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по трудово правоотношение</a:t>
                      </a:r>
                      <a:r>
                        <a:rPr lang="bg-BG" baseline="0" dirty="0" smtClean="0"/>
                        <a:t> в държавна администрация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2.7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2.6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по служебно правоотношение в държавна</a:t>
                      </a:r>
                      <a:r>
                        <a:rPr lang="bg-BG" baseline="0" dirty="0" smtClean="0"/>
                        <a:t> администр.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3.2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4.0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по граждански договор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2.2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1.9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Нает без писмен договор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3.7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2.5</a:t>
                      </a:r>
                      <a:endParaRPr lang="bg-BG" sz="2000" b="1" dirty="0"/>
                    </a:p>
                  </a:txBody>
                  <a:tcPr/>
                </a:tc>
              </a:tr>
              <a:tr h="398927">
                <a:tc>
                  <a:txBody>
                    <a:bodyPr/>
                    <a:lstStyle/>
                    <a:p>
                      <a:r>
                        <a:rPr lang="bg-BG" dirty="0" smtClean="0"/>
                        <a:t>Самонает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4.2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1" dirty="0" smtClean="0"/>
                        <a:t>6.1</a:t>
                      </a:r>
                      <a:endParaRPr lang="bg-BG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/>
              <a:t>7.3. Възможност за растеж (ИТК-2012)</a:t>
            </a:r>
            <a:endParaRPr lang="bg-BG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428604"/>
          <a:ext cx="8572560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1363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00042"/>
          <a:ext cx="857256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9010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642918"/>
          <a:ext cx="8572560" cy="5748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2454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428604"/>
          <a:ext cx="8572560" cy="5929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857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85720" y="571480"/>
          <a:ext cx="857256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837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1395</Words>
  <Application>Microsoft Office PowerPoint</Application>
  <PresentationFormat>On-screen Show (4:3)</PresentationFormat>
  <Paragraphs>200</Paragraphs>
  <Slides>45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Конфедерация на независимите синдикати в България СНЦ “Младежки форум 21-и век”   Младежка конференция на тема: “Достойна реализация на младите хора в България”   Заетост и структура на работната заплата в България (особености на младежката заетост)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7.1. Синдикално членство по възраст (ИТК-2012)</vt:lpstr>
      <vt:lpstr>7.2. Младите по форма и вид на заетостта (ИТК-2012)</vt:lpstr>
      <vt:lpstr>7.3. Възможност за растеж (ИТК-2012)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</dc:creator>
  <cp:lastModifiedBy>ltomev</cp:lastModifiedBy>
  <cp:revision>51</cp:revision>
  <dcterms:created xsi:type="dcterms:W3CDTF">2013-04-27T22:33:00Z</dcterms:created>
  <dcterms:modified xsi:type="dcterms:W3CDTF">2013-04-29T14:06:49Z</dcterms:modified>
</cp:coreProperties>
</file>